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69.jpg" ContentType="image/pn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51"/>
  </p:notesMasterIdLst>
  <p:handoutMasterIdLst>
    <p:handoutMasterId r:id="rId52"/>
  </p:handoutMasterIdLst>
  <p:sldIdLst>
    <p:sldId id="1720" r:id="rId7"/>
    <p:sldId id="1995" r:id="rId8"/>
    <p:sldId id="290" r:id="rId9"/>
    <p:sldId id="2076137137" r:id="rId10"/>
    <p:sldId id="2126" r:id="rId11"/>
    <p:sldId id="2076137138" r:id="rId12"/>
    <p:sldId id="4533" r:id="rId13"/>
    <p:sldId id="4534" r:id="rId14"/>
    <p:sldId id="2076137152" r:id="rId15"/>
    <p:sldId id="4536" r:id="rId16"/>
    <p:sldId id="4537" r:id="rId17"/>
    <p:sldId id="2076137153" r:id="rId18"/>
    <p:sldId id="2076137136" r:id="rId19"/>
    <p:sldId id="2076137139" r:id="rId20"/>
    <p:sldId id="1975" r:id="rId21"/>
    <p:sldId id="1979" r:id="rId22"/>
    <p:sldId id="1907" r:id="rId23"/>
    <p:sldId id="4532" r:id="rId24"/>
    <p:sldId id="1956" r:id="rId25"/>
    <p:sldId id="10017" r:id="rId26"/>
    <p:sldId id="2076137151" r:id="rId27"/>
    <p:sldId id="1987" r:id="rId28"/>
    <p:sldId id="2076137140" r:id="rId29"/>
    <p:sldId id="1904" r:id="rId30"/>
    <p:sldId id="2076137141" r:id="rId31"/>
    <p:sldId id="4514" r:id="rId32"/>
    <p:sldId id="1966" r:id="rId33"/>
    <p:sldId id="4518" r:id="rId34"/>
    <p:sldId id="1944" r:id="rId35"/>
    <p:sldId id="2076137144" r:id="rId36"/>
    <p:sldId id="2076137142" r:id="rId37"/>
    <p:sldId id="264" r:id="rId38"/>
    <p:sldId id="1915" r:id="rId39"/>
    <p:sldId id="1942" r:id="rId40"/>
    <p:sldId id="1911" r:id="rId41"/>
    <p:sldId id="2076137145" r:id="rId42"/>
    <p:sldId id="2076137146" r:id="rId43"/>
    <p:sldId id="1889" r:id="rId44"/>
    <p:sldId id="2076137135" r:id="rId45"/>
    <p:sldId id="2076137147" r:id="rId46"/>
    <p:sldId id="2076137148" r:id="rId47"/>
    <p:sldId id="2076137149" r:id="rId48"/>
    <p:sldId id="2076137150" r:id="rId49"/>
    <p:sldId id="1898"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 id="290"/>
            <p14:sldId id="2076137137"/>
            <p14:sldId id="2126"/>
            <p14:sldId id="2076137138"/>
            <p14:sldId id="4533"/>
            <p14:sldId id="4534"/>
            <p14:sldId id="2076137152"/>
            <p14:sldId id="4536"/>
            <p14:sldId id="4537"/>
            <p14:sldId id="2076137153"/>
            <p14:sldId id="2076137136"/>
            <p14:sldId id="2076137139"/>
            <p14:sldId id="1975"/>
            <p14:sldId id="1979"/>
            <p14:sldId id="1907"/>
            <p14:sldId id="4532"/>
            <p14:sldId id="1956"/>
            <p14:sldId id="10017"/>
            <p14:sldId id="2076137151"/>
            <p14:sldId id="1987"/>
            <p14:sldId id="2076137140"/>
            <p14:sldId id="1904"/>
            <p14:sldId id="2076137141"/>
            <p14:sldId id="4514"/>
            <p14:sldId id="1966"/>
            <p14:sldId id="4518"/>
            <p14:sldId id="1944"/>
            <p14:sldId id="2076137144"/>
            <p14:sldId id="2076137142"/>
            <p14:sldId id="264"/>
            <p14:sldId id="1915"/>
            <p14:sldId id="1942"/>
            <p14:sldId id="1911"/>
            <p14:sldId id="2076137145"/>
            <p14:sldId id="2076137146"/>
            <p14:sldId id="1889"/>
            <p14:sldId id="2076137135"/>
            <p14:sldId id="2076137147"/>
            <p14:sldId id="2076137148"/>
            <p14:sldId id="2076137149"/>
            <p14:sldId id="2076137150"/>
            <p14:sldId id="18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0779D0"/>
    <a:srgbClr val="FFFFFF"/>
    <a:srgbClr val="D83B01"/>
    <a:srgbClr val="000000"/>
    <a:srgbClr val="50E6FF"/>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324" autoAdjust="0"/>
  </p:normalViewPr>
  <p:slideViewPr>
    <p:cSldViewPr snapToGrid="0">
      <p:cViewPr varScale="1">
        <p:scale>
          <a:sx n="46" d="100"/>
          <a:sy n="46" d="100"/>
        </p:scale>
        <p:origin x="1444" y="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1/9/2020 9:11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1/9/2020 9:10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1/9/2020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I </a:t>
            </a:r>
            <a:r>
              <a:rPr lang="fr-CA" dirty="0" err="1"/>
              <a:t>will</a:t>
            </a:r>
            <a:r>
              <a:rPr lang="fr-CA" dirty="0"/>
              <a:t> </a:t>
            </a:r>
            <a:r>
              <a:rPr lang="fr-CA" dirty="0" err="1"/>
              <a:t>present</a:t>
            </a:r>
            <a:r>
              <a:rPr lang="fr-CA" dirty="0"/>
              <a:t> the 8 phases in ADM but </a:t>
            </a:r>
            <a:r>
              <a:rPr lang="fr-CA" dirty="0" err="1"/>
              <a:t>we</a:t>
            </a:r>
            <a:r>
              <a:rPr lang="fr-CA" dirty="0"/>
              <a:t> </a:t>
            </a:r>
            <a:r>
              <a:rPr lang="fr-CA" dirty="0" err="1"/>
              <a:t>will</a:t>
            </a:r>
            <a:r>
              <a:rPr lang="fr-CA" dirty="0"/>
              <a:t> </a:t>
            </a:r>
            <a:r>
              <a:rPr lang="fr-CA" dirty="0" err="1"/>
              <a:t>extract</a:t>
            </a:r>
            <a:r>
              <a:rPr lang="fr-CA" dirty="0"/>
              <a:t> </a:t>
            </a:r>
            <a:r>
              <a:rPr lang="fr-CA" dirty="0" err="1"/>
              <a:t>only</a:t>
            </a:r>
            <a:r>
              <a:rPr lang="fr-CA" dirty="0"/>
              <a:t> 6</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0828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any transformative change, it’s important to understand what the destination is and what the waypoints along the journey will be. There are multiple potential destinations for any application, and IT cloud deployments will be a mixture of them. </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513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migration strategy will depend on many factors:</a:t>
            </a:r>
          </a:p>
          <a:p>
            <a:r>
              <a:rPr lang="en-US" dirty="0"/>
              <a:t>- The complexity of your infrastructure.</a:t>
            </a:r>
          </a:p>
          <a:p>
            <a:r>
              <a:rPr lang="en-US" dirty="0"/>
              <a:t>- The skills of your team.</a:t>
            </a:r>
          </a:p>
          <a:p>
            <a:r>
              <a:rPr lang="en-US" dirty="0"/>
              <a:t>- Stage of the application development cycle.</a:t>
            </a:r>
          </a:p>
          <a:p>
            <a:r>
              <a:rPr lang="en-US" dirty="0"/>
              <a:t>- Information security levels</a:t>
            </a:r>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1/9/2020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8186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Go Fast  </a:t>
            </a:r>
            <a:r>
              <a:rPr lang="en-US" dirty="0"/>
              <a:t>: Fail fast, learn fast Try many, use best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Push the boundaries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Push the boundaries </a:t>
            </a:r>
            <a:r>
              <a:rPr lang="en-US" dirty="0"/>
              <a:t>: Design new applications and capabilities for PaaS/SaaS Refactor legacy apps for PaaS/SaaS Build your </a:t>
            </a:r>
            <a:r>
              <a:rPr lang="en-US" dirty="0" err="1"/>
              <a:t>planof</a:t>
            </a:r>
            <a:r>
              <a:rPr lang="en-US" dirty="0"/>
              <a:t>-record to take advantage of cloud capabilities Think “Experience”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Make data driven </a:t>
            </a:r>
            <a:r>
              <a:rPr lang="en-US" b="1" dirty="0"/>
              <a:t>decisions Simplify </a:t>
            </a:r>
            <a:r>
              <a:rPr lang="en-US" dirty="0"/>
              <a:t>: Manage your costs Use telemetry to gain insight into operational efficiency Understand your blockers Manage your plan-of-record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Simplify</a:t>
            </a:r>
            <a:r>
              <a:rPr lang="en-US" dirty="0"/>
              <a:t>: This focuses on retiring, right-sizing, and consolidating as many services and applications as possible. Applications that are infrequently or rarely used often generate significant costs for an IT organization, with little return.</a:t>
            </a: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Communicate to succeed </a:t>
            </a:r>
            <a:r>
              <a:rPr lang="en-US" dirty="0"/>
              <a:t>:Communicate customer and stakeholder impacts— transparency is key Share learnings and best practices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18027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Let’s</a:t>
            </a:r>
            <a:r>
              <a:rPr lang="fr-CA" dirty="0"/>
              <a:t> </a:t>
            </a:r>
            <a:r>
              <a:rPr lang="fr-CA" dirty="0" err="1"/>
              <a:t>prepare</a:t>
            </a:r>
            <a:r>
              <a:rPr lang="fr-CA" dirty="0"/>
              <a:t> </a:t>
            </a:r>
            <a:r>
              <a:rPr lang="fr-CA" dirty="0" err="1"/>
              <a:t>our</a:t>
            </a:r>
            <a:r>
              <a:rPr lang="fr-CA" dirty="0"/>
              <a:t> cloud roadmap, and for </a:t>
            </a:r>
            <a:r>
              <a:rPr lang="fr-CA" dirty="0" err="1"/>
              <a:t>that</a:t>
            </a:r>
            <a:r>
              <a:rPr lang="fr-CA" dirty="0"/>
              <a:t>, </a:t>
            </a:r>
            <a:r>
              <a:rPr lang="fr-CA" dirty="0" err="1"/>
              <a:t>we</a:t>
            </a:r>
            <a:r>
              <a:rPr lang="fr-CA" dirty="0"/>
              <a:t> </a:t>
            </a:r>
            <a:r>
              <a:rPr lang="fr-CA" dirty="0" err="1"/>
              <a:t>need</a:t>
            </a:r>
            <a:r>
              <a:rPr lang="fr-CA" dirty="0"/>
              <a:t> to </a:t>
            </a:r>
            <a:r>
              <a:rPr lang="fr-CA" dirty="0" err="1"/>
              <a:t>understand</a:t>
            </a:r>
            <a:r>
              <a:rPr lang="fr-CA" dirty="0"/>
              <a:t> the </a:t>
            </a:r>
            <a:r>
              <a:rPr lang="fr-CA" dirty="0" err="1"/>
              <a:t>different</a:t>
            </a:r>
            <a:r>
              <a:rPr lang="fr-CA" dirty="0"/>
              <a:t> </a:t>
            </a:r>
            <a:r>
              <a:rPr lang="fr-CA" dirty="0" err="1"/>
              <a:t>models</a:t>
            </a:r>
            <a:r>
              <a:rPr lang="fr-CA" dirty="0"/>
              <a:t>, the types of Cloud Services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51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There are three different models of cloud deployment.</a:t>
            </a:r>
            <a:br>
              <a:rPr lang="en-US" dirty="0"/>
            </a:br>
            <a:r>
              <a:rPr lang="en-US" sz="882" b="0" i="0" u="none" strike="noStrike" kern="1200" dirty="0">
                <a:solidFill>
                  <a:schemeClr val="tx1"/>
                </a:solidFill>
                <a:effectLst/>
                <a:latin typeface="Segoe UI" panose="020B0502040204020203" pitchFamily="34" charset="0"/>
                <a:ea typeface="+mn-ea"/>
                <a:cs typeface="+mn-cs"/>
              </a:rPr>
              <a:t>A cloud deployment model defines where your data is stored and how your customers interact with it (how they access it and where the applications run). It also depends on your own infrastructure that you want or need to manage.</a:t>
            </a:r>
            <a:br>
              <a:rPr lang="en-US" dirty="0"/>
            </a:br>
            <a:r>
              <a:rPr lang="en-US" sz="882" b="0" i="0" u="none" strike="noStrike" kern="1200" dirty="0">
                <a:solidFill>
                  <a:schemeClr val="tx1"/>
                </a:solidFill>
                <a:effectLst/>
                <a:latin typeface="Segoe UI" panose="020B0502040204020203" pitchFamily="34" charset="0"/>
                <a:ea typeface="+mn-ea"/>
                <a:cs typeface="+mn-cs"/>
              </a:rPr>
              <a:t>The public cloud is the most common because you do not have any local hardware to maintain or maintain: everything runs on your vendor's hardware.</a:t>
            </a:r>
            <a:br>
              <a:rPr lang="en-US" dirty="0"/>
            </a:br>
            <a:r>
              <a:rPr lang="en-US" sz="882" b="0" i="0" u="none" strike="noStrike" kern="1200" dirty="0">
                <a:solidFill>
                  <a:schemeClr val="tx1"/>
                </a:solidFill>
                <a:effectLst/>
                <a:latin typeface="Segoe UI" panose="020B0502040204020203" pitchFamily="34" charset="0"/>
                <a:ea typeface="+mn-ea"/>
                <a:cs typeface="+mn-cs"/>
              </a:rPr>
              <a:t>Companies can use multiple public cloud providers of varying scale. Microsoft Azure is an example of a provider.</a:t>
            </a:r>
            <a:br>
              <a:rPr lang="en-US" dirty="0"/>
            </a:br>
            <a:br>
              <a:rPr lang="en-US" dirty="0"/>
            </a:br>
            <a:r>
              <a:rPr lang="en-US" sz="882" b="0" i="0" u="none" strike="noStrike" kern="1200" dirty="0">
                <a:solidFill>
                  <a:schemeClr val="tx1"/>
                </a:solidFill>
                <a:effectLst/>
                <a:latin typeface="Segoe UI" panose="020B0502040204020203" pitchFamily="34" charset="0"/>
                <a:ea typeface="+mn-ea"/>
                <a:cs typeface="+mn-cs"/>
              </a:rPr>
              <a:t>In private cloud computing, the technologies are hosted in a local data center. Private clouds are convenient because they can implement a set of technologies that is consistent with the public cloud, which can be useful in scenarios where some applications or data can not be moved outside. However, private clouds do not offer the cost savings and efficiency of public clouds as they require significant capital expenditure and (potentially large) execution staff.</a:t>
            </a:r>
            <a:br>
              <a:rPr lang="en-US" dirty="0"/>
            </a:br>
            <a:br>
              <a:rPr lang="en-US" dirty="0"/>
            </a:br>
            <a:r>
              <a:rPr lang="en-US" sz="882" b="0" i="0" u="none" strike="noStrike" kern="1200" dirty="0">
                <a:solidFill>
                  <a:schemeClr val="tx1"/>
                </a:solidFill>
                <a:effectLst/>
                <a:latin typeface="Segoe UI" panose="020B0502040204020203" pitchFamily="34" charset="0"/>
                <a:ea typeface="+mn-ea"/>
                <a:cs typeface="+mn-cs"/>
              </a:rPr>
              <a:t>Hybrid Cloud combines both public and private, allowing you to run your applications in the most appropriate location. For example, you can host a website in the public cloud and link it to a highly secure database hosted in your private cloud (or local datacenter).</a:t>
            </a:r>
            <a:endParaRPr lang="en-CA" dirty="0"/>
          </a:p>
        </p:txBody>
      </p:sp>
      <p:sp>
        <p:nvSpPr>
          <p:cNvPr id="6" name="Espace réservé de la date 5"/>
          <p:cNvSpPr>
            <a:spLocks noGrp="1"/>
          </p:cNvSpPr>
          <p:nvPr>
            <p:ph type="dt" idx="1"/>
          </p:nvPr>
        </p:nvSpPr>
        <p:spPr/>
        <p:txBody>
          <a:bodyPr/>
          <a:lstStyle/>
          <a:p>
            <a:fld id="{243156F5-1135-4B6D-B3C7-096F6DF93408}" type="datetime8">
              <a:rPr lang="en-US" smtClean="0"/>
              <a:t>1/9/2020 9:10 AM</a:t>
            </a:fld>
            <a:endParaRPr lang="en-US" dirty="0"/>
          </a:p>
        </p:txBody>
      </p:sp>
    </p:spTree>
    <p:extLst>
      <p:ext uri="{BB962C8B-B14F-4D97-AF65-F5344CB8AC3E}">
        <p14:creationId xmlns:p14="http://schemas.microsoft.com/office/powerpoint/2010/main" val="43922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There are three broad categories of cloud computing. It is important to understand them because you will not fail to meet them at the end of a conversation, in the documentation or as part of a training.</a:t>
            </a:r>
            <a:endParaRPr lang="en-CA" dirty="0"/>
          </a:p>
        </p:txBody>
      </p:sp>
      <p:sp>
        <p:nvSpPr>
          <p:cNvPr id="6" name="Espace réservé de la date 5"/>
          <p:cNvSpPr>
            <a:spLocks noGrp="1"/>
          </p:cNvSpPr>
          <p:nvPr>
            <p:ph type="dt" idx="1"/>
          </p:nvPr>
        </p:nvSpPr>
        <p:spPr/>
        <p:txBody>
          <a:bodyPr/>
          <a:lstStyle/>
          <a:p>
            <a:fld id="{088F2B88-3A17-4B7E-9C79-D90E81E49FC8}" type="datetime8">
              <a:rPr lang="en-US" smtClean="0"/>
              <a:t>1/9/2020 9:10 AM</a:t>
            </a:fld>
            <a:endParaRPr lang="en-US" dirty="0"/>
          </a:p>
        </p:txBody>
      </p:sp>
    </p:spTree>
    <p:extLst>
      <p:ext uri="{BB962C8B-B14F-4D97-AF65-F5344CB8AC3E}">
        <p14:creationId xmlns:p14="http://schemas.microsoft.com/office/powerpoint/2010/main" val="1803600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Let’s go back to the classic cloud model, to understand what we need to do,</a:t>
            </a:r>
          </a:p>
          <a:p>
            <a:r>
              <a:rPr lang="en-CA" noProof="0" dirty="0"/>
              <a:t>Explain every part differently,</a:t>
            </a:r>
          </a:p>
          <a:p>
            <a:endParaRPr lang="fr-CA" noProof="0" dirty="0"/>
          </a:p>
          <a:p>
            <a:r>
              <a:rPr lang="en-CA" dirty="0"/>
              <a:t>So we'll start with on premise. And let's imagine these are the tiers of the infrastructure that we have on premise. They're all pretty self-explanatory, they should be familiar to you. And here's the thing with all of this when you have it on premise, you manage it, it's all up to you. And of course I'm talking quite colloquially about you, if you're a developer watching this, you may have in infrastructure team who looks after it. Or alternatively perhaps your organization out sources the management of it and you have an external party take care of it within your on premise firewall. But it's still your organization who is responsible for all of these tiers in the stack. And it's a lot of work. Companies pay a lot of money to have all of this managed for them. Again, whether that be by colleagues, contractors, third-parties, it's expensive. So this is the first pillar I want to look at. The next one is </a:t>
            </a:r>
            <a:r>
              <a:rPr lang="en-CA" dirty="0" err="1"/>
              <a:t>IS</a:t>
            </a:r>
            <a:r>
              <a:rPr lang="en-CA" dirty="0"/>
              <a:t>, infrastructure as a service. And this is where we start to take away responsibility for some components of the system. You still manage a bunch of them, but there's this other set that you don't manage. And in the case of Azure, Microsoft manages these. So you can go to Azure and get a virtual machine, a logical operating system, infrastructure as a service. Microsoft is taking care of all the networking, the storage, clearly the actual servers that run in their data centers. There are still physical servers, you just never see them yourself. And then on top of that, they manage the virtualization tier. So what you end up with is a logical operating system that you can remote into and operate just like you were sitting next to the server on premise. Because you can manage that operating system, you then manage everything on top of that. That is your responsibility. Or again your company's or someone else they pay to manage those discreet tiers of the service. So this is where we then move across to PaaS. We keep taking away the things that you have to manage, so now it's only the apps and the data, and delegating responsibility back to the cloud provider. And of course this isn't just an Azure concept, the same principles apply to any other true cloud offering, but obviously we're going to be a bit Microsoft centric in this course. Now the beauty of PaaS is that the bits you actually have to worry about are very small, data and apps. We're going to look at both of those in this course. And this is about unburdening you, you don't have to do any support at the OS tier or the middleware or the runtime, Microsoft does that for you. And because they do this across such a huge array of servers and they get the economies of scale in the automation. They do that for you exceptionally cheaply so you're paying very, very small amounts of money and we'll see just how small that money is in just a moment, to manage the bits that are actually unique to you. There is one step further as well in the cloud model. And that is SaaS, software as a service. Now once we go down this SaaS path you're really not building software or managing your own data. You're using a fully managed service by the provider. So SaaS is really the extreme end of the scale. It makes a lot of sense when there's a service that you're happy for the provider just to give you entirely. So a good example of that is </a:t>
            </a:r>
            <a:r>
              <a:rPr lang="en-CA" dirty="0" err="1"/>
              <a:t>troyhunt</a:t>
            </a:r>
            <a:r>
              <a:rPr lang="en-CA" dirty="0"/>
              <a:t>. com, it runs on blogger. I do know actual coding, I don't manage the app or the data, I just configure this software as a service product that Google gives me. It works great in a case like that, but in this course we want to focus on a sample application, which in this case is a website we've been running in traditional hosting we've been running in traditional hosting and now we want to move it into Azure websites and Azure SQL databases. And of course both of those are PaaS offerings. Now before I move on, there's just one more thing that I want to touch on. And it's this, I hear this a lot, people want power, they want control and this is the traditional mindset coming through. I often hear this from people that haven't yet gone through the journey of seeing how much they can do with PaaS services on Azure. People really only say this, because there are certain things that they need to do in order to manage their environment. What I like to try and do is focus on what their objectives are. So why do you want to remote into the machine? Are you looking for CPU utilization? Well you can get that from PaaS. Do you want to see the processes that are running? That's in PaaS as well. Do you want log files? PaaS. Debugging? PaaS. There's a huge amount of stuff you can do with Azure platform is a service that people think they need a VM for. So I'm going to keep coming back and pointing those things out as we progress. Because once you move past the responsibility that goes with managing your own machine. And make no mistake, it is a responsibility and it is one that Microsoft can take on for you, things actually start to get a whole lot easier and in many ways actually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65994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01872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6" name="Espace réservé de la date 5"/>
          <p:cNvSpPr>
            <a:spLocks noGrp="1"/>
          </p:cNvSpPr>
          <p:nvPr>
            <p:ph type="dt" idx="1"/>
          </p:nvPr>
        </p:nvSpPr>
        <p:spPr/>
        <p:txBody>
          <a:bodyPr/>
          <a:lstStyle/>
          <a:p>
            <a:fld id="{9F1BCABF-46B5-4C26-AAC6-3FF1DD3BA620}" type="datetime8">
              <a:rPr lang="en-US" smtClean="0"/>
              <a:t>1/9/2020 9:10 AM</a:t>
            </a:fld>
            <a:endParaRPr lang="en-US" dirty="0"/>
          </a:p>
        </p:txBody>
      </p:sp>
    </p:spTree>
    <p:extLst>
      <p:ext uri="{BB962C8B-B14F-4D97-AF65-F5344CB8AC3E}">
        <p14:creationId xmlns:p14="http://schemas.microsoft.com/office/powerpoint/2010/main" val="1063107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84790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an big cloud ecosystem with a wide-variety of services.</a:t>
            </a:r>
          </a:p>
          <a:p>
            <a:endParaRPr lang="en-US" dirty="0"/>
          </a:p>
          <a:p>
            <a:r>
              <a:rPr lang="en-US" dirty="0"/>
              <a:t>In this session, we’re going to focus on the App modernization offered by Azure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50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is an enormous cloud ecosystem with a wide-variety of services.</a:t>
            </a:r>
          </a:p>
          <a:p>
            <a:endParaRPr lang="en-US" dirty="0"/>
          </a:p>
          <a:p>
            <a:r>
              <a:rPr lang="en-US" dirty="0"/>
              <a:t>In this session, we’re going to focus on the App modernization offered by Azure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997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1/9/2020 9:10 AM</a:t>
            </a:fld>
            <a:endParaRPr lang="en-US" dirty="0"/>
          </a:p>
        </p:txBody>
      </p:sp>
    </p:spTree>
    <p:extLst>
      <p:ext uri="{BB962C8B-B14F-4D97-AF65-F5344CB8AC3E}">
        <p14:creationId xmlns:p14="http://schemas.microsoft.com/office/powerpoint/2010/main" val="2843017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Containers give developers the ability to create predictable environments, isolated from other applications.</a:t>
            </a:r>
          </a:p>
          <a:p>
            <a:r>
              <a:rPr lang="en-US" dirty="0"/>
              <a:t>Every dependency needed by the application, versions of the runtime, libraries etc., are included in the container and guaranteed to be consistent regardless of where the image is deployed</a:t>
            </a:r>
          </a:p>
          <a:p>
            <a:r>
              <a:rPr lang="en-US" dirty="0"/>
              <a:t>This equals productivity. Developers and Ops teams spend less cycles debugging or diagnosing environment issues and more time pushing features and enhancements to the users.</a:t>
            </a:r>
          </a:p>
          <a:p>
            <a:endParaRPr lang="fr-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99046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Containers are not the end-state, but an in-between path to Microservices</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3627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natively provides several Container services and orchestrators</a:t>
            </a:r>
          </a:p>
          <a:p>
            <a:endParaRPr lang="en-CA" dirty="0"/>
          </a:p>
        </p:txBody>
      </p:sp>
      <p:sp>
        <p:nvSpPr>
          <p:cNvPr id="4" name="Espace réservé de la date 3"/>
          <p:cNvSpPr>
            <a:spLocks noGrp="1"/>
          </p:cNvSpPr>
          <p:nvPr>
            <p:ph type="dt" idx="1"/>
          </p:nvPr>
        </p:nvSpPr>
        <p:spPr/>
        <p:txBody>
          <a:bodyPr/>
          <a:lstStyle/>
          <a:p>
            <a:fld id="{0AEF126A-CF0B-4E19-8116-4378D5600BAE}" type="datetime8">
              <a:rPr lang="en-US" smtClean="0"/>
              <a:t>1/9/2020 9:10 AM</a:t>
            </a:fld>
            <a:endParaRPr lang="en-US" dirty="0"/>
          </a:p>
        </p:txBody>
      </p:sp>
    </p:spTree>
    <p:extLst>
      <p:ext uri="{BB962C8B-B14F-4D97-AF65-F5344CB8AC3E}">
        <p14:creationId xmlns:p14="http://schemas.microsoft.com/office/powerpoint/2010/main" val="1822288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54551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6723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90289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435CA01-1CAA-4529-BAD7-2F9670B29EFC}" type="slidenum">
              <a:rPr lang="en-CA" smtClean="0"/>
              <a:t>3</a:t>
            </a:fld>
            <a:endParaRPr lang="en-CA"/>
          </a:p>
        </p:txBody>
      </p:sp>
    </p:spTree>
    <p:extLst>
      <p:ext uri="{BB962C8B-B14F-4D97-AF65-F5344CB8AC3E}">
        <p14:creationId xmlns:p14="http://schemas.microsoft.com/office/powerpoint/2010/main" val="156953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1463A9C1-68F3-497C-B7D3-DE1B58FF806B}"/>
              </a:ext>
            </a:extLst>
          </p:cNvPr>
          <p:cNvSpPr>
            <a:spLocks noGrp="1"/>
          </p:cNvSpPr>
          <p:nvPr>
            <p:ph type="body" idx="1"/>
          </p:nvPr>
        </p:nvSpPr>
        <p:spPr/>
        <p:txBody>
          <a:bodyPr/>
          <a:lstStyle/>
          <a:p>
            <a:pPr marL="0" marR="0" lvl="0" indent="0" algn="l" defTabSz="932418" rtl="0" eaLnBrk="1" fontAlgn="auto" latinLnBrk="0" hangingPunct="1">
              <a:lnSpc>
                <a:spcPct val="90000"/>
              </a:lnSpc>
              <a:spcBef>
                <a:spcPts val="612"/>
              </a:spcBef>
              <a:spcAft>
                <a:spcPts val="333"/>
              </a:spcAft>
              <a:buClrTx/>
              <a:buSzTx/>
              <a:buFontTx/>
              <a:buNone/>
              <a:tabLst/>
              <a:defRPr/>
            </a:pPr>
            <a:r>
              <a:rPr lang="en-US" sz="900" b="1" dirty="0">
                <a:solidFill>
                  <a:prstClr val="black"/>
                </a:solidFill>
                <a:latin typeface="Segoe UI" panose="020B0502040204020203" pitchFamily="34" charset="0"/>
                <a:cs typeface="Segoe UI" panose="020B0502040204020203" pitchFamily="34" charset="0"/>
              </a:rPr>
              <a:t>Traditional Apps </a:t>
            </a:r>
            <a:r>
              <a:rPr lang="en-US" sz="900" dirty="0">
                <a:solidFill>
                  <a:prstClr val="black"/>
                </a:solidFill>
                <a:latin typeface="Segoe UI Light" panose="020B0502040204020203" pitchFamily="34" charset="0"/>
                <a:cs typeface="Segoe UI Light" panose="020B0502040204020203" pitchFamily="34" charset="0"/>
              </a:rPr>
              <a:t> Using:</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Servers or VMs on-premises</a:t>
            </a:r>
          </a:p>
          <a:p>
            <a:pPr defTabSz="932418">
              <a:spcBef>
                <a:spcPts val="612"/>
              </a:spcBef>
              <a:defRPr/>
            </a:pPr>
            <a:r>
              <a:rPr lang="en-US" sz="900" dirty="0">
                <a:solidFill>
                  <a:prstClr val="black"/>
                </a:solidFill>
                <a:latin typeface="Segoe UI" panose="020B0502040204020203" pitchFamily="34" charset="0"/>
                <a:cs typeface="Segoe UI" panose="020B0502040204020203" pitchFamily="34" charset="0"/>
              </a:rPr>
              <a:t>SQL Server, Oracle, MySQL, etc.</a:t>
            </a:r>
          </a:p>
          <a:p>
            <a:pPr defTabSz="932418">
              <a:spcBef>
                <a:spcPts val="612"/>
              </a:spcBef>
              <a:defRPr/>
            </a:pPr>
            <a:r>
              <a:rPr lang="en-US" sz="900" b="1" dirty="0">
                <a:solidFill>
                  <a:prstClr val="black"/>
                </a:solidFill>
                <a:latin typeface="Segoe UI" panose="020B0502040204020203" pitchFamily="34" charset="0"/>
                <a:cs typeface="Segoe UI" panose="020B0502040204020203" pitchFamily="34" charset="0"/>
              </a:rPr>
              <a:t>Lift &amp; Shift</a:t>
            </a:r>
            <a:r>
              <a:rPr lang="en-US" sz="900" dirty="0">
                <a:solidFill>
                  <a:prstClr val="black"/>
                </a:solidFill>
                <a:latin typeface="Segoe UI Light" panose="020B0502040204020203" pitchFamily="34" charset="0"/>
                <a:cs typeface="Segoe UI Light" panose="020B0502040204020203" pitchFamily="34" charset="0"/>
              </a:rPr>
              <a:t> : </a:t>
            </a:r>
            <a:r>
              <a:rPr lang="en-US" sz="800" dirty="0">
                <a:solidFill>
                  <a:prstClr val="black"/>
                </a:solidFill>
                <a:latin typeface="Segoe UI" panose="020B0502040204020203" pitchFamily="34" charset="0"/>
                <a:cs typeface="Segoe UI" panose="020B0502040204020203" pitchFamily="34" charset="0"/>
              </a:rPr>
              <a:t>Virtual Machines (VM)</a:t>
            </a:r>
          </a:p>
          <a:p>
            <a:pPr defTabSz="932418">
              <a:spcBef>
                <a:spcPts val="612"/>
              </a:spcBef>
              <a:defRPr/>
            </a:pPr>
            <a:r>
              <a:rPr lang="en-US" sz="800" dirty="0">
                <a:solidFill>
                  <a:prstClr val="black"/>
                </a:solidFill>
                <a:latin typeface="Segoe UI" panose="020B0502040204020203" pitchFamily="34" charset="0"/>
                <a:cs typeface="Segoe UI" panose="020B0502040204020203" pitchFamily="34" charset="0"/>
              </a:rPr>
              <a:t>Azure SQL DB Managed Instance</a:t>
            </a:r>
          </a:p>
          <a:p>
            <a:pPr marL="0" marR="0" lvl="0" indent="0" algn="l" defTabSz="932418" rtl="0" eaLnBrk="1" fontAlgn="auto" latinLnBrk="0" hangingPunct="1">
              <a:lnSpc>
                <a:spcPct val="90000"/>
              </a:lnSpc>
              <a:spcBef>
                <a:spcPts val="612"/>
              </a:spcBef>
              <a:spcAft>
                <a:spcPts val="333"/>
              </a:spcAft>
              <a:buClrTx/>
              <a:buSzTx/>
              <a:buFontTx/>
              <a:buNone/>
              <a:tabLst/>
              <a:defRPr/>
            </a:pPr>
            <a:endParaRPr lang="en-US" sz="800" dirty="0">
              <a:solidFill>
                <a:prstClr val="black"/>
              </a:solidFill>
              <a:latin typeface="Segoe UI Light" panose="020B0502040204020203" pitchFamily="34" charset="0"/>
              <a:cs typeface="Segoe UI Light"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pPr defTabSz="932418">
              <a:spcBef>
                <a:spcPts val="612"/>
              </a:spcBef>
              <a:defRPr/>
            </a:pPr>
            <a:endParaRPr lang="en-US" sz="900" dirty="0">
              <a:solidFill>
                <a:prstClr val="black"/>
              </a:solidFill>
              <a:latin typeface="Segoe UI" panose="020B0502040204020203" pitchFamily="34" charset="0"/>
              <a:cs typeface="Segoe UI" panose="020B0502040204020203" pitchFamily="34" charset="0"/>
            </a:endParaRPr>
          </a:p>
          <a:p>
            <a:endParaRPr lang="en-CA" dirty="0"/>
          </a:p>
        </p:txBody>
      </p:sp>
    </p:spTree>
    <p:extLst>
      <p:ext uri="{BB962C8B-B14F-4D97-AF65-F5344CB8AC3E}">
        <p14:creationId xmlns:p14="http://schemas.microsoft.com/office/powerpoint/2010/main" val="2551378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33222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sz="900" dirty="0">
                <a:solidFill>
                  <a:srgbClr val="E7E6E6">
                    <a:lumMod val="25000"/>
                  </a:srgbClr>
                </a:solidFill>
                <a:latin typeface="Segoe UI" panose="020B0502040204020203" pitchFamily="34" charset="0"/>
                <a:cs typeface="Segoe UI" panose="020B0502040204020203" pitchFamily="34" charset="0"/>
              </a:rPr>
              <a:t>Extend your apps with new services based upon Server less computing, Microservices architecture and PaaS services (AppService) to fully exploit the advantages of the cloud.</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49441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Dependencies can be documents, file system, COM-objects,…</a:t>
            </a:r>
          </a:p>
          <a:p>
            <a:r>
              <a:rPr lang="en-US" dirty="0"/>
              <a:t>While containers support a quick migration path, since no code needs to be changed, it has a more complex learning curve than migration to Azure VMs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57711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31629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59861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83708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130671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5641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u="none" strike="noStrike" kern="1200" dirty="0">
                <a:solidFill>
                  <a:schemeClr val="tx1"/>
                </a:solidFill>
                <a:effectLst/>
                <a:latin typeface="Segoe UI" panose="020B0502040204020203" pitchFamily="34" charset="0"/>
                <a:ea typeface="+mn-ea"/>
                <a:cs typeface="+mn-cs"/>
              </a:rPr>
              <a:t>To accelerate a digital transformation, companies should build a strategy to move to the cloud and ensure a safe transition of your existing applications to the new approaches or start learning the new cloud patterns for a new application. This session will accompany you on a journey in the cloud computing and present cloud adoption methodologies, tools, resources, and best practices, simplifying and accelerating the move to the cloud. Before engaging in the migration, it is necessary to understand the assessment phase and adjustment needs, presentation and definition of Azure services to succeed your move to the cloud.</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29917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1/9/2020 9:11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begin planning for a cloud migration, you need to determine how:</a:t>
            </a:r>
          </a:p>
          <a:p>
            <a:r>
              <a:rPr lang="en-US" dirty="0"/>
              <a:t>- Create the initial technical plans.</a:t>
            </a:r>
            <a:br>
              <a:rPr lang="en-US" dirty="0"/>
            </a:br>
            <a:r>
              <a:rPr lang="en-US" dirty="0"/>
              <a:t>- Ensure that your workloads will run as expected.</a:t>
            </a:r>
            <a:br>
              <a:rPr lang="en-US" dirty="0"/>
            </a:br>
            <a:r>
              <a:rPr lang="en-US" dirty="0"/>
              <a:t>- Prepare a qualitative model for estimating migration costs.</a:t>
            </a:r>
            <a:br>
              <a:rPr lang="en-US" dirty="0"/>
            </a:br>
            <a:r>
              <a:rPr lang="en-US" dirty="0"/>
              <a:t>- Perform the migration by limiting the impacts on the company so this is </a:t>
            </a:r>
            <a:r>
              <a:rPr lang="en-CA" sz="882" b="0" i="0" u="none" strike="noStrike" kern="1200" dirty="0">
                <a:solidFill>
                  <a:schemeClr val="tx1"/>
                </a:solidFill>
                <a:effectLst/>
                <a:latin typeface="Segoe UI" panose="020B0502040204020203" pitchFamily="34" charset="0"/>
                <a:ea typeface="+mn-ea"/>
                <a:cs typeface="+mn-cs"/>
              </a:rPr>
              <a:t>experimentation phase</a:t>
            </a:r>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1/9/2020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This phase is the most important part in your move to the cloud because you need to understand your environment, your infrastructure, your application, the security required, the </a:t>
            </a:r>
            <a:r>
              <a:rPr lang="en-CA" sz="882" b="0" i="0" u="none" strike="noStrike" kern="1200" dirty="0">
                <a:solidFill>
                  <a:schemeClr val="tx1"/>
                </a:solidFill>
                <a:effectLst/>
                <a:latin typeface="Segoe UI" panose="020B0502040204020203" pitchFamily="34" charset="0"/>
                <a:ea typeface="+mn-ea"/>
                <a:cs typeface="+mn-cs"/>
              </a:rPr>
              <a:t>governance</a:t>
            </a:r>
            <a:r>
              <a:rPr lang="en-CA" noProof="0" dirty="0"/>
              <a:t>, to be able to decide if you are ready to go to the cloud and the cost now and after 5 years for example. Every direction in the company should contribute to the analysis.</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7312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noProof="0" dirty="0"/>
              <a:t>The result of the first phase of the analysis is a vision architecture and to do that, some companies used TOGAF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01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1/9/2020 9:10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86167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 consists of a preliminary phase followed by eight phases to:</a:t>
            </a:r>
          </a:p>
          <a:p>
            <a:pPr marL="457200" indent="-457200">
              <a:buFont typeface="Arial" panose="020B0604020202020204" pitchFamily="34" charset="0"/>
              <a:buChar char="•"/>
            </a:pPr>
            <a:r>
              <a:rPr lang="en-US" dirty="0"/>
              <a:t>Build the technical architecture.</a:t>
            </a:r>
          </a:p>
          <a:p>
            <a:pPr marL="457200" indent="-457200">
              <a:buFont typeface="Arial" panose="020B0604020202020204" pitchFamily="34" charset="0"/>
              <a:buChar char="•"/>
            </a:pPr>
            <a:r>
              <a:rPr lang="en-US" dirty="0"/>
              <a:t>Plan the deployment.</a:t>
            </a:r>
          </a:p>
          <a:p>
            <a:pPr marL="457200" indent="-457200">
              <a:buFont typeface="Arial" panose="020B0604020202020204" pitchFamily="34" charset="0"/>
              <a:buChar char="•"/>
            </a:pPr>
            <a:r>
              <a:rPr lang="en-US" dirty="0"/>
              <a:t>Implement it.</a:t>
            </a:r>
          </a:p>
          <a:p>
            <a:pPr marL="457200" indent="-457200">
              <a:buFont typeface="Arial" panose="020B0604020202020204" pitchFamily="34" charset="0"/>
              <a:buChar char="•"/>
            </a:pPr>
            <a:r>
              <a:rPr lang="en-US" dirty="0"/>
              <a:t>Manage the changes.</a:t>
            </a:r>
          </a:p>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1/9/2020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49246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fr-FR"/>
              <a:t>Modifiez le style du titre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fr-FR"/>
              <a:t>Cliquez pour modifier les styles du texte du masque</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fr-FR"/>
              <a:t>Modifiez le style du titre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101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778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1/9/2020</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‹N°›</a:t>
            </a:fld>
            <a:endParaRPr lang="en-US"/>
          </a:p>
        </p:txBody>
      </p:sp>
    </p:spTree>
    <p:extLst>
      <p:ext uri="{BB962C8B-B14F-4D97-AF65-F5344CB8AC3E}">
        <p14:creationId xmlns:p14="http://schemas.microsoft.com/office/powerpoint/2010/main" val="3952782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7797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6893B3D-0CCC-40ED-A688-1B710EA3E197}" type="datetimeFigureOut">
              <a:rPr lang="en-CA" smtClean="0"/>
              <a:t>2020-01-09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9EA890F-41DD-47B2-940F-6F134DB638B6}" type="slidenum">
              <a:rPr lang="en-CA" smtClean="0"/>
              <a:t>‹N°›</a:t>
            </a:fld>
            <a:endParaRPr lang="en-CA"/>
          </a:p>
        </p:txBody>
      </p:sp>
    </p:spTree>
    <p:extLst>
      <p:ext uri="{BB962C8B-B14F-4D97-AF65-F5344CB8AC3E}">
        <p14:creationId xmlns:p14="http://schemas.microsoft.com/office/powerpoint/2010/main" val="3732612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912424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fr-FR"/>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10" r:id="rId33"/>
    <p:sldLayoutId id="2147484911" r:id="rId34"/>
    <p:sldLayoutId id="2147484912" r:id="rId35"/>
    <p:sldLayoutId id="2147484913" r:id="rId36"/>
    <p:sldLayoutId id="2147484914"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6" Type="http://schemas.openxmlformats.org/officeDocument/2006/relationships/image" Target="../media/image61.png"/><Relationship Id="rId117" Type="http://schemas.openxmlformats.org/officeDocument/2006/relationships/image" Target="../media/image152.svg"/><Relationship Id="rId21" Type="http://schemas.openxmlformats.org/officeDocument/2006/relationships/image" Target="../media/image56.svg"/><Relationship Id="rId42" Type="http://schemas.openxmlformats.org/officeDocument/2006/relationships/image" Target="../media/image77.png"/><Relationship Id="rId47" Type="http://schemas.openxmlformats.org/officeDocument/2006/relationships/image" Target="../media/image82.svg"/><Relationship Id="rId63" Type="http://schemas.openxmlformats.org/officeDocument/2006/relationships/image" Target="../media/image98.svg"/><Relationship Id="rId68" Type="http://schemas.openxmlformats.org/officeDocument/2006/relationships/image" Target="../media/image103.png"/><Relationship Id="rId84" Type="http://schemas.openxmlformats.org/officeDocument/2006/relationships/image" Target="../media/image119.png"/><Relationship Id="rId89" Type="http://schemas.openxmlformats.org/officeDocument/2006/relationships/image" Target="../media/image124.svg"/><Relationship Id="rId112" Type="http://schemas.openxmlformats.org/officeDocument/2006/relationships/image" Target="../media/image147.png"/><Relationship Id="rId133" Type="http://schemas.openxmlformats.org/officeDocument/2006/relationships/image" Target="../media/image168.svg"/><Relationship Id="rId138" Type="http://schemas.openxmlformats.org/officeDocument/2006/relationships/image" Target="../media/image173.png"/><Relationship Id="rId16" Type="http://schemas.openxmlformats.org/officeDocument/2006/relationships/image" Target="../media/image51.png"/><Relationship Id="rId107" Type="http://schemas.openxmlformats.org/officeDocument/2006/relationships/image" Target="../media/image142.svg"/><Relationship Id="rId11" Type="http://schemas.openxmlformats.org/officeDocument/2006/relationships/image" Target="../media/image46.svg"/><Relationship Id="rId32" Type="http://schemas.openxmlformats.org/officeDocument/2006/relationships/image" Target="../media/image67.png"/><Relationship Id="rId37" Type="http://schemas.openxmlformats.org/officeDocument/2006/relationships/image" Target="../media/image72.svg"/><Relationship Id="rId53" Type="http://schemas.openxmlformats.org/officeDocument/2006/relationships/image" Target="../media/image88.svg"/><Relationship Id="rId58" Type="http://schemas.openxmlformats.org/officeDocument/2006/relationships/image" Target="../media/image93.png"/><Relationship Id="rId74" Type="http://schemas.openxmlformats.org/officeDocument/2006/relationships/image" Target="../media/image109.png"/><Relationship Id="rId79" Type="http://schemas.openxmlformats.org/officeDocument/2006/relationships/image" Target="../media/image114.svg"/><Relationship Id="rId102" Type="http://schemas.openxmlformats.org/officeDocument/2006/relationships/image" Target="../media/image137.png"/><Relationship Id="rId123" Type="http://schemas.openxmlformats.org/officeDocument/2006/relationships/image" Target="../media/image158.svg"/><Relationship Id="rId128" Type="http://schemas.openxmlformats.org/officeDocument/2006/relationships/image" Target="../media/image163.png"/><Relationship Id="rId5" Type="http://schemas.openxmlformats.org/officeDocument/2006/relationships/image" Target="../media/image40.png"/><Relationship Id="rId90" Type="http://schemas.openxmlformats.org/officeDocument/2006/relationships/image" Target="../media/image125.png"/><Relationship Id="rId95" Type="http://schemas.openxmlformats.org/officeDocument/2006/relationships/image" Target="../media/image130.svg"/><Relationship Id="rId22" Type="http://schemas.openxmlformats.org/officeDocument/2006/relationships/image" Target="../media/image57.png"/><Relationship Id="rId27" Type="http://schemas.openxmlformats.org/officeDocument/2006/relationships/image" Target="../media/image62.svg"/><Relationship Id="rId43" Type="http://schemas.openxmlformats.org/officeDocument/2006/relationships/image" Target="../media/image78.svg"/><Relationship Id="rId48" Type="http://schemas.openxmlformats.org/officeDocument/2006/relationships/image" Target="../media/image83.png"/><Relationship Id="rId64" Type="http://schemas.openxmlformats.org/officeDocument/2006/relationships/image" Target="../media/image99.png"/><Relationship Id="rId69" Type="http://schemas.openxmlformats.org/officeDocument/2006/relationships/image" Target="../media/image104.svg"/><Relationship Id="rId113" Type="http://schemas.openxmlformats.org/officeDocument/2006/relationships/image" Target="../media/image148.svg"/><Relationship Id="rId118" Type="http://schemas.openxmlformats.org/officeDocument/2006/relationships/image" Target="../media/image153.png"/><Relationship Id="rId134" Type="http://schemas.openxmlformats.org/officeDocument/2006/relationships/image" Target="../media/image169.png"/><Relationship Id="rId139" Type="http://schemas.openxmlformats.org/officeDocument/2006/relationships/image" Target="../media/image174.svg"/><Relationship Id="rId8" Type="http://schemas.openxmlformats.org/officeDocument/2006/relationships/image" Target="../media/image43.png"/><Relationship Id="rId51" Type="http://schemas.openxmlformats.org/officeDocument/2006/relationships/image" Target="../media/image86.svg"/><Relationship Id="rId72" Type="http://schemas.openxmlformats.org/officeDocument/2006/relationships/image" Target="../media/image107.png"/><Relationship Id="rId80" Type="http://schemas.openxmlformats.org/officeDocument/2006/relationships/image" Target="../media/image115.png"/><Relationship Id="rId85" Type="http://schemas.openxmlformats.org/officeDocument/2006/relationships/image" Target="../media/image120.svg"/><Relationship Id="rId93" Type="http://schemas.openxmlformats.org/officeDocument/2006/relationships/image" Target="../media/image128.svg"/><Relationship Id="rId98" Type="http://schemas.openxmlformats.org/officeDocument/2006/relationships/image" Target="../media/image133.png"/><Relationship Id="rId121" Type="http://schemas.openxmlformats.org/officeDocument/2006/relationships/image" Target="../media/image156.svg"/><Relationship Id="rId142" Type="http://schemas.openxmlformats.org/officeDocument/2006/relationships/image" Target="../media/image177.png"/><Relationship Id="rId3" Type="http://schemas.openxmlformats.org/officeDocument/2006/relationships/image" Target="../media/image39.pn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svg"/><Relationship Id="rId33" Type="http://schemas.openxmlformats.org/officeDocument/2006/relationships/image" Target="../media/image68.svg"/><Relationship Id="rId38" Type="http://schemas.openxmlformats.org/officeDocument/2006/relationships/image" Target="../media/image73.png"/><Relationship Id="rId46" Type="http://schemas.openxmlformats.org/officeDocument/2006/relationships/image" Target="../media/image81.png"/><Relationship Id="rId59" Type="http://schemas.openxmlformats.org/officeDocument/2006/relationships/image" Target="../media/image94.svg"/><Relationship Id="rId67" Type="http://schemas.openxmlformats.org/officeDocument/2006/relationships/image" Target="../media/image102.svg"/><Relationship Id="rId103" Type="http://schemas.openxmlformats.org/officeDocument/2006/relationships/image" Target="../media/image138.svg"/><Relationship Id="rId108" Type="http://schemas.openxmlformats.org/officeDocument/2006/relationships/image" Target="../media/image143.png"/><Relationship Id="rId116" Type="http://schemas.openxmlformats.org/officeDocument/2006/relationships/image" Target="../media/image151.png"/><Relationship Id="rId124" Type="http://schemas.openxmlformats.org/officeDocument/2006/relationships/image" Target="../media/image159.png"/><Relationship Id="rId129" Type="http://schemas.openxmlformats.org/officeDocument/2006/relationships/image" Target="../media/image164.svg"/><Relationship Id="rId137" Type="http://schemas.openxmlformats.org/officeDocument/2006/relationships/image" Target="../media/image172.svg"/><Relationship Id="rId20" Type="http://schemas.openxmlformats.org/officeDocument/2006/relationships/image" Target="../media/image55.png"/><Relationship Id="rId41" Type="http://schemas.openxmlformats.org/officeDocument/2006/relationships/image" Target="../media/image76.svg"/><Relationship Id="rId54" Type="http://schemas.openxmlformats.org/officeDocument/2006/relationships/image" Target="../media/image89.png"/><Relationship Id="rId62" Type="http://schemas.openxmlformats.org/officeDocument/2006/relationships/image" Target="../media/image97.png"/><Relationship Id="rId70" Type="http://schemas.openxmlformats.org/officeDocument/2006/relationships/image" Target="../media/image105.png"/><Relationship Id="rId75" Type="http://schemas.openxmlformats.org/officeDocument/2006/relationships/image" Target="../media/image110.svg"/><Relationship Id="rId83" Type="http://schemas.openxmlformats.org/officeDocument/2006/relationships/image" Target="../media/image118.svg"/><Relationship Id="rId88" Type="http://schemas.openxmlformats.org/officeDocument/2006/relationships/image" Target="../media/image123.png"/><Relationship Id="rId91" Type="http://schemas.openxmlformats.org/officeDocument/2006/relationships/image" Target="../media/image126.svg"/><Relationship Id="rId96" Type="http://schemas.openxmlformats.org/officeDocument/2006/relationships/image" Target="../media/image131.png"/><Relationship Id="rId111" Type="http://schemas.openxmlformats.org/officeDocument/2006/relationships/image" Target="../media/image146.svg"/><Relationship Id="rId132" Type="http://schemas.openxmlformats.org/officeDocument/2006/relationships/image" Target="../media/image167.png"/><Relationship Id="rId140" Type="http://schemas.openxmlformats.org/officeDocument/2006/relationships/image" Target="../media/image175.png"/><Relationship Id="rId1" Type="http://schemas.openxmlformats.org/officeDocument/2006/relationships/slideLayout" Target="../slideLayouts/slideLayout33.xml"/><Relationship Id="rId6" Type="http://schemas.openxmlformats.org/officeDocument/2006/relationships/image" Target="../media/image41.png"/><Relationship Id="rId15" Type="http://schemas.openxmlformats.org/officeDocument/2006/relationships/image" Target="../media/image50.svg"/><Relationship Id="rId23" Type="http://schemas.openxmlformats.org/officeDocument/2006/relationships/image" Target="../media/image58.svg"/><Relationship Id="rId28" Type="http://schemas.openxmlformats.org/officeDocument/2006/relationships/image" Target="../media/image63.png"/><Relationship Id="rId36" Type="http://schemas.openxmlformats.org/officeDocument/2006/relationships/image" Target="../media/image71.png"/><Relationship Id="rId49" Type="http://schemas.openxmlformats.org/officeDocument/2006/relationships/image" Target="../media/image84.svg"/><Relationship Id="rId57" Type="http://schemas.openxmlformats.org/officeDocument/2006/relationships/image" Target="../media/image92.svg"/><Relationship Id="rId106" Type="http://schemas.openxmlformats.org/officeDocument/2006/relationships/image" Target="../media/image141.png"/><Relationship Id="rId114" Type="http://schemas.openxmlformats.org/officeDocument/2006/relationships/image" Target="../media/image149.png"/><Relationship Id="rId119" Type="http://schemas.openxmlformats.org/officeDocument/2006/relationships/image" Target="../media/image154.svg"/><Relationship Id="rId127" Type="http://schemas.openxmlformats.org/officeDocument/2006/relationships/image" Target="../media/image162.svg"/><Relationship Id="rId10" Type="http://schemas.openxmlformats.org/officeDocument/2006/relationships/image" Target="../media/image45.png"/><Relationship Id="rId31" Type="http://schemas.openxmlformats.org/officeDocument/2006/relationships/image" Target="../media/image66.svg"/><Relationship Id="rId44" Type="http://schemas.openxmlformats.org/officeDocument/2006/relationships/image" Target="../media/image79.png"/><Relationship Id="rId52" Type="http://schemas.openxmlformats.org/officeDocument/2006/relationships/image" Target="../media/image87.png"/><Relationship Id="rId60" Type="http://schemas.openxmlformats.org/officeDocument/2006/relationships/image" Target="../media/image95.png"/><Relationship Id="rId65" Type="http://schemas.openxmlformats.org/officeDocument/2006/relationships/image" Target="../media/image100.svg"/><Relationship Id="rId73" Type="http://schemas.openxmlformats.org/officeDocument/2006/relationships/image" Target="../media/image108.svg"/><Relationship Id="rId78" Type="http://schemas.openxmlformats.org/officeDocument/2006/relationships/image" Target="../media/image113.png"/><Relationship Id="rId81" Type="http://schemas.openxmlformats.org/officeDocument/2006/relationships/image" Target="../media/image116.svg"/><Relationship Id="rId86" Type="http://schemas.openxmlformats.org/officeDocument/2006/relationships/image" Target="../media/image121.png"/><Relationship Id="rId94" Type="http://schemas.openxmlformats.org/officeDocument/2006/relationships/image" Target="../media/image129.png"/><Relationship Id="rId99" Type="http://schemas.openxmlformats.org/officeDocument/2006/relationships/image" Target="../media/image134.svg"/><Relationship Id="rId101" Type="http://schemas.openxmlformats.org/officeDocument/2006/relationships/image" Target="../media/image136.svg"/><Relationship Id="rId122" Type="http://schemas.openxmlformats.org/officeDocument/2006/relationships/image" Target="../media/image157.png"/><Relationship Id="rId130" Type="http://schemas.openxmlformats.org/officeDocument/2006/relationships/image" Target="../media/image165.png"/><Relationship Id="rId135" Type="http://schemas.openxmlformats.org/officeDocument/2006/relationships/image" Target="../media/image170.svg"/><Relationship Id="rId4" Type="http://schemas.microsoft.com/office/2007/relationships/hdphoto" Target="../media/hdphoto1.wdp"/><Relationship Id="rId9" Type="http://schemas.openxmlformats.org/officeDocument/2006/relationships/image" Target="../media/image44.svg"/><Relationship Id="rId13" Type="http://schemas.openxmlformats.org/officeDocument/2006/relationships/image" Target="../media/image48.svg"/><Relationship Id="rId18" Type="http://schemas.openxmlformats.org/officeDocument/2006/relationships/image" Target="../media/image53.png"/><Relationship Id="rId39" Type="http://schemas.openxmlformats.org/officeDocument/2006/relationships/image" Target="../media/image74.svg"/><Relationship Id="rId109" Type="http://schemas.openxmlformats.org/officeDocument/2006/relationships/image" Target="../media/image144.svg"/><Relationship Id="rId34" Type="http://schemas.openxmlformats.org/officeDocument/2006/relationships/image" Target="../media/image69.png"/><Relationship Id="rId50" Type="http://schemas.openxmlformats.org/officeDocument/2006/relationships/image" Target="../media/image85.png"/><Relationship Id="rId55" Type="http://schemas.openxmlformats.org/officeDocument/2006/relationships/image" Target="../media/image90.svg"/><Relationship Id="rId76" Type="http://schemas.openxmlformats.org/officeDocument/2006/relationships/image" Target="../media/image111.png"/><Relationship Id="rId97" Type="http://schemas.openxmlformats.org/officeDocument/2006/relationships/image" Target="../media/image132.svg"/><Relationship Id="rId104" Type="http://schemas.openxmlformats.org/officeDocument/2006/relationships/image" Target="../media/image139.png"/><Relationship Id="rId120" Type="http://schemas.openxmlformats.org/officeDocument/2006/relationships/image" Target="../media/image155.png"/><Relationship Id="rId125" Type="http://schemas.openxmlformats.org/officeDocument/2006/relationships/image" Target="../media/image160.svg"/><Relationship Id="rId141" Type="http://schemas.openxmlformats.org/officeDocument/2006/relationships/image" Target="../media/image176.svg"/><Relationship Id="rId7" Type="http://schemas.openxmlformats.org/officeDocument/2006/relationships/image" Target="../media/image42.svg"/><Relationship Id="rId71" Type="http://schemas.openxmlformats.org/officeDocument/2006/relationships/image" Target="../media/image106.svg"/><Relationship Id="rId92" Type="http://schemas.openxmlformats.org/officeDocument/2006/relationships/image" Target="../media/image127.png"/><Relationship Id="rId2" Type="http://schemas.openxmlformats.org/officeDocument/2006/relationships/notesSlide" Target="../notesSlides/notesSlide20.xml"/><Relationship Id="rId29" Type="http://schemas.openxmlformats.org/officeDocument/2006/relationships/image" Target="../media/image64.svg"/><Relationship Id="rId24" Type="http://schemas.openxmlformats.org/officeDocument/2006/relationships/image" Target="../media/image59.png"/><Relationship Id="rId40" Type="http://schemas.openxmlformats.org/officeDocument/2006/relationships/image" Target="../media/image75.png"/><Relationship Id="rId45" Type="http://schemas.openxmlformats.org/officeDocument/2006/relationships/image" Target="../media/image80.svg"/><Relationship Id="rId66" Type="http://schemas.openxmlformats.org/officeDocument/2006/relationships/image" Target="../media/image101.png"/><Relationship Id="rId87" Type="http://schemas.openxmlformats.org/officeDocument/2006/relationships/image" Target="../media/image122.svg"/><Relationship Id="rId110" Type="http://schemas.openxmlformats.org/officeDocument/2006/relationships/image" Target="../media/image145.png"/><Relationship Id="rId115" Type="http://schemas.openxmlformats.org/officeDocument/2006/relationships/image" Target="../media/image150.svg"/><Relationship Id="rId131" Type="http://schemas.openxmlformats.org/officeDocument/2006/relationships/image" Target="../media/image166.svg"/><Relationship Id="rId136" Type="http://schemas.openxmlformats.org/officeDocument/2006/relationships/image" Target="../media/image171.png"/><Relationship Id="rId61" Type="http://schemas.openxmlformats.org/officeDocument/2006/relationships/image" Target="../media/image96.svg"/><Relationship Id="rId82" Type="http://schemas.openxmlformats.org/officeDocument/2006/relationships/image" Target="../media/image117.png"/><Relationship Id="rId19" Type="http://schemas.openxmlformats.org/officeDocument/2006/relationships/image" Target="../media/image54.svg"/><Relationship Id="rId14" Type="http://schemas.openxmlformats.org/officeDocument/2006/relationships/image" Target="../media/image49.png"/><Relationship Id="rId30" Type="http://schemas.openxmlformats.org/officeDocument/2006/relationships/image" Target="../media/image65.png"/><Relationship Id="rId35" Type="http://schemas.openxmlformats.org/officeDocument/2006/relationships/image" Target="../media/image70.svg"/><Relationship Id="rId56" Type="http://schemas.openxmlformats.org/officeDocument/2006/relationships/image" Target="../media/image91.png"/><Relationship Id="rId77" Type="http://schemas.openxmlformats.org/officeDocument/2006/relationships/image" Target="../media/image112.svg"/><Relationship Id="rId100" Type="http://schemas.openxmlformats.org/officeDocument/2006/relationships/image" Target="../media/image135.png"/><Relationship Id="rId105" Type="http://schemas.openxmlformats.org/officeDocument/2006/relationships/image" Target="../media/image140.svg"/><Relationship Id="rId126" Type="http://schemas.openxmlformats.org/officeDocument/2006/relationships/image" Target="../media/image161.png"/></Relationships>
</file>

<file path=ppt/slides/_rels/slide21.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92.svg"/><Relationship Id="rId26" Type="http://schemas.openxmlformats.org/officeDocument/2006/relationships/image" Target="../media/image100.sv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svg"/><Relationship Id="rId42" Type="http://schemas.openxmlformats.org/officeDocument/2006/relationships/image" Target="../media/image116.svg"/><Relationship Id="rId47" Type="http://schemas.openxmlformats.org/officeDocument/2006/relationships/image" Target="../media/image121.png"/><Relationship Id="rId50" Type="http://schemas.openxmlformats.org/officeDocument/2006/relationships/image" Target="../media/image124.svg"/><Relationship Id="rId55" Type="http://schemas.openxmlformats.org/officeDocument/2006/relationships/image" Target="../media/image129.png"/><Relationship Id="rId63" Type="http://schemas.openxmlformats.org/officeDocument/2006/relationships/image" Target="../media/image137.png"/><Relationship Id="rId68" Type="http://schemas.openxmlformats.org/officeDocument/2006/relationships/image" Target="../media/image142.svg"/><Relationship Id="rId76" Type="http://schemas.openxmlformats.org/officeDocument/2006/relationships/image" Target="../media/image150.svg"/><Relationship Id="rId84" Type="http://schemas.openxmlformats.org/officeDocument/2006/relationships/image" Target="../media/image172.svg"/><Relationship Id="rId89" Type="http://schemas.openxmlformats.org/officeDocument/2006/relationships/image" Target="../media/image177.png"/><Relationship Id="rId7" Type="http://schemas.openxmlformats.org/officeDocument/2006/relationships/image" Target="../media/image63.png"/><Relationship Id="rId71" Type="http://schemas.openxmlformats.org/officeDocument/2006/relationships/image" Target="../media/image145.png"/><Relationship Id="rId2" Type="http://schemas.openxmlformats.org/officeDocument/2006/relationships/notesSlide" Target="../notesSlides/notesSlide21.xml"/><Relationship Id="rId16" Type="http://schemas.openxmlformats.org/officeDocument/2006/relationships/image" Target="../media/image72.svg"/><Relationship Id="rId29" Type="http://schemas.openxmlformats.org/officeDocument/2006/relationships/image" Target="../media/image103.png"/><Relationship Id="rId11" Type="http://schemas.openxmlformats.org/officeDocument/2006/relationships/image" Target="../media/image67.png"/><Relationship Id="rId24" Type="http://schemas.openxmlformats.org/officeDocument/2006/relationships/image" Target="../media/image98.svg"/><Relationship Id="rId32" Type="http://schemas.openxmlformats.org/officeDocument/2006/relationships/image" Target="../media/image106.svg"/><Relationship Id="rId37" Type="http://schemas.openxmlformats.org/officeDocument/2006/relationships/image" Target="../media/image111.png"/><Relationship Id="rId40" Type="http://schemas.openxmlformats.org/officeDocument/2006/relationships/image" Target="../media/image114.svg"/><Relationship Id="rId45" Type="http://schemas.openxmlformats.org/officeDocument/2006/relationships/image" Target="../media/image119.png"/><Relationship Id="rId53" Type="http://schemas.openxmlformats.org/officeDocument/2006/relationships/image" Target="../media/image127.png"/><Relationship Id="rId58" Type="http://schemas.openxmlformats.org/officeDocument/2006/relationships/image" Target="../media/image132.svg"/><Relationship Id="rId66" Type="http://schemas.openxmlformats.org/officeDocument/2006/relationships/image" Target="../media/image140.svg"/><Relationship Id="rId74" Type="http://schemas.openxmlformats.org/officeDocument/2006/relationships/image" Target="../media/image148.svg"/><Relationship Id="rId79" Type="http://schemas.openxmlformats.org/officeDocument/2006/relationships/image" Target="../media/image167.png"/><Relationship Id="rId87" Type="http://schemas.openxmlformats.org/officeDocument/2006/relationships/image" Target="../media/image175.png"/><Relationship Id="rId5" Type="http://schemas.openxmlformats.org/officeDocument/2006/relationships/image" Target="../media/image61.png"/><Relationship Id="rId61" Type="http://schemas.openxmlformats.org/officeDocument/2006/relationships/image" Target="../media/image135.png"/><Relationship Id="rId82" Type="http://schemas.openxmlformats.org/officeDocument/2006/relationships/image" Target="../media/image170.svg"/><Relationship Id="rId19" Type="http://schemas.openxmlformats.org/officeDocument/2006/relationships/image" Target="../media/image93.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 Id="rId22" Type="http://schemas.openxmlformats.org/officeDocument/2006/relationships/image" Target="../media/image96.svg"/><Relationship Id="rId27" Type="http://schemas.openxmlformats.org/officeDocument/2006/relationships/image" Target="../media/image101.png"/><Relationship Id="rId30" Type="http://schemas.openxmlformats.org/officeDocument/2006/relationships/image" Target="../media/image104.sv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svg"/><Relationship Id="rId56" Type="http://schemas.openxmlformats.org/officeDocument/2006/relationships/image" Target="../media/image130.svg"/><Relationship Id="rId64" Type="http://schemas.openxmlformats.org/officeDocument/2006/relationships/image" Target="../media/image138.svg"/><Relationship Id="rId69" Type="http://schemas.openxmlformats.org/officeDocument/2006/relationships/image" Target="../media/image143.png"/><Relationship Id="rId77" Type="http://schemas.openxmlformats.org/officeDocument/2006/relationships/image" Target="../media/image165.png"/><Relationship Id="rId8" Type="http://schemas.openxmlformats.org/officeDocument/2006/relationships/image" Target="../media/image64.svg"/><Relationship Id="rId51" Type="http://schemas.openxmlformats.org/officeDocument/2006/relationships/image" Target="../media/image125.png"/><Relationship Id="rId72" Type="http://schemas.openxmlformats.org/officeDocument/2006/relationships/image" Target="../media/image146.svg"/><Relationship Id="rId80" Type="http://schemas.openxmlformats.org/officeDocument/2006/relationships/image" Target="../media/image168.svg"/><Relationship Id="rId85" Type="http://schemas.openxmlformats.org/officeDocument/2006/relationships/image" Target="../media/image173.png"/><Relationship Id="rId3" Type="http://schemas.openxmlformats.org/officeDocument/2006/relationships/image" Target="../media/image59.png"/><Relationship Id="rId12" Type="http://schemas.openxmlformats.org/officeDocument/2006/relationships/image" Target="../media/image68.sv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svg"/><Relationship Id="rId46" Type="http://schemas.openxmlformats.org/officeDocument/2006/relationships/image" Target="../media/image120.svg"/><Relationship Id="rId59" Type="http://schemas.openxmlformats.org/officeDocument/2006/relationships/image" Target="../media/image133.png"/><Relationship Id="rId67" Type="http://schemas.openxmlformats.org/officeDocument/2006/relationships/image" Target="../media/image141.png"/><Relationship Id="rId20" Type="http://schemas.openxmlformats.org/officeDocument/2006/relationships/image" Target="../media/image94.svg"/><Relationship Id="rId41" Type="http://schemas.openxmlformats.org/officeDocument/2006/relationships/image" Target="../media/image115.png"/><Relationship Id="rId54" Type="http://schemas.openxmlformats.org/officeDocument/2006/relationships/image" Target="../media/image128.svg"/><Relationship Id="rId62" Type="http://schemas.openxmlformats.org/officeDocument/2006/relationships/image" Target="../media/image136.svg"/><Relationship Id="rId70" Type="http://schemas.openxmlformats.org/officeDocument/2006/relationships/image" Target="../media/image144.svg"/><Relationship Id="rId75" Type="http://schemas.openxmlformats.org/officeDocument/2006/relationships/image" Target="../media/image149.png"/><Relationship Id="rId83" Type="http://schemas.openxmlformats.org/officeDocument/2006/relationships/image" Target="../media/image171.png"/><Relationship Id="rId88" Type="http://schemas.openxmlformats.org/officeDocument/2006/relationships/image" Target="../media/image176.svg"/><Relationship Id="rId1" Type="http://schemas.openxmlformats.org/officeDocument/2006/relationships/slideLayout" Target="../slideLayouts/slideLayout33.xml"/><Relationship Id="rId6" Type="http://schemas.openxmlformats.org/officeDocument/2006/relationships/image" Target="../media/image62.svg"/><Relationship Id="rId15" Type="http://schemas.openxmlformats.org/officeDocument/2006/relationships/image" Target="../media/image71.png"/><Relationship Id="rId23" Type="http://schemas.openxmlformats.org/officeDocument/2006/relationships/image" Target="../media/image97.png"/><Relationship Id="rId28" Type="http://schemas.openxmlformats.org/officeDocument/2006/relationships/image" Target="../media/image102.svg"/><Relationship Id="rId36" Type="http://schemas.openxmlformats.org/officeDocument/2006/relationships/image" Target="../media/image110.svg"/><Relationship Id="rId49" Type="http://schemas.openxmlformats.org/officeDocument/2006/relationships/image" Target="../media/image123.png"/><Relationship Id="rId57" Type="http://schemas.openxmlformats.org/officeDocument/2006/relationships/image" Target="../media/image131.png"/><Relationship Id="rId10" Type="http://schemas.openxmlformats.org/officeDocument/2006/relationships/image" Target="../media/image66.svg"/><Relationship Id="rId31" Type="http://schemas.openxmlformats.org/officeDocument/2006/relationships/image" Target="../media/image105.png"/><Relationship Id="rId44" Type="http://schemas.openxmlformats.org/officeDocument/2006/relationships/image" Target="../media/image118.svg"/><Relationship Id="rId52" Type="http://schemas.openxmlformats.org/officeDocument/2006/relationships/image" Target="../media/image126.svg"/><Relationship Id="rId60" Type="http://schemas.openxmlformats.org/officeDocument/2006/relationships/image" Target="../media/image134.svg"/><Relationship Id="rId65" Type="http://schemas.openxmlformats.org/officeDocument/2006/relationships/image" Target="../media/image139.png"/><Relationship Id="rId73" Type="http://schemas.openxmlformats.org/officeDocument/2006/relationships/image" Target="../media/image147.png"/><Relationship Id="rId78" Type="http://schemas.openxmlformats.org/officeDocument/2006/relationships/image" Target="../media/image166.svg"/><Relationship Id="rId81" Type="http://schemas.openxmlformats.org/officeDocument/2006/relationships/image" Target="../media/image169.png"/><Relationship Id="rId86" Type="http://schemas.openxmlformats.org/officeDocument/2006/relationships/image" Target="../media/image17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8.jpeg"/><Relationship Id="rId18" Type="http://schemas.openxmlformats.org/officeDocument/2006/relationships/image" Target="../media/image193.jpeg"/><Relationship Id="rId26" Type="http://schemas.openxmlformats.org/officeDocument/2006/relationships/image" Target="../media/image201.jpeg"/><Relationship Id="rId3" Type="http://schemas.openxmlformats.org/officeDocument/2006/relationships/image" Target="../media/image179.jpeg"/><Relationship Id="rId21" Type="http://schemas.openxmlformats.org/officeDocument/2006/relationships/image" Target="../media/image196.jpeg"/><Relationship Id="rId34" Type="http://schemas.openxmlformats.org/officeDocument/2006/relationships/image" Target="../media/image209.jpeg"/><Relationship Id="rId7" Type="http://schemas.openxmlformats.org/officeDocument/2006/relationships/image" Target="../media/image183.jpeg"/><Relationship Id="rId12" Type="http://schemas.openxmlformats.org/officeDocument/2006/relationships/image" Target="../media/image187.jpeg"/><Relationship Id="rId17" Type="http://schemas.openxmlformats.org/officeDocument/2006/relationships/image" Target="../media/image192.jpeg"/><Relationship Id="rId25" Type="http://schemas.openxmlformats.org/officeDocument/2006/relationships/image" Target="../media/image200.png"/><Relationship Id="rId33" Type="http://schemas.openxmlformats.org/officeDocument/2006/relationships/image" Target="../media/image208.jpeg"/><Relationship Id="rId2" Type="http://schemas.openxmlformats.org/officeDocument/2006/relationships/notesSlide" Target="../notesSlides/notesSlide23.xml"/><Relationship Id="rId16" Type="http://schemas.openxmlformats.org/officeDocument/2006/relationships/image" Target="../media/image191.jpeg"/><Relationship Id="rId20" Type="http://schemas.openxmlformats.org/officeDocument/2006/relationships/image" Target="../media/image195.jpeg"/><Relationship Id="rId29" Type="http://schemas.openxmlformats.org/officeDocument/2006/relationships/image" Target="../media/image204.jpeg"/><Relationship Id="rId1" Type="http://schemas.openxmlformats.org/officeDocument/2006/relationships/slideLayout" Target="../slideLayouts/slideLayout33.xml"/><Relationship Id="rId6" Type="http://schemas.openxmlformats.org/officeDocument/2006/relationships/image" Target="../media/image182.jpeg"/><Relationship Id="rId11" Type="http://schemas.openxmlformats.org/officeDocument/2006/relationships/image" Target="../media/image186.jpeg"/><Relationship Id="rId24" Type="http://schemas.openxmlformats.org/officeDocument/2006/relationships/image" Target="../media/image199.jpeg"/><Relationship Id="rId32" Type="http://schemas.openxmlformats.org/officeDocument/2006/relationships/image" Target="../media/image207.jpeg"/><Relationship Id="rId5" Type="http://schemas.openxmlformats.org/officeDocument/2006/relationships/image" Target="../media/image181.jpeg"/><Relationship Id="rId15" Type="http://schemas.openxmlformats.org/officeDocument/2006/relationships/image" Target="../media/image190.jpeg"/><Relationship Id="rId23" Type="http://schemas.openxmlformats.org/officeDocument/2006/relationships/image" Target="../media/image198.jpeg"/><Relationship Id="rId28" Type="http://schemas.openxmlformats.org/officeDocument/2006/relationships/image" Target="../media/image203.jpeg"/><Relationship Id="rId10" Type="http://schemas.microsoft.com/office/2007/relationships/hdphoto" Target="../media/hdphoto2.wdp"/><Relationship Id="rId19" Type="http://schemas.openxmlformats.org/officeDocument/2006/relationships/image" Target="../media/image194.jpeg"/><Relationship Id="rId31" Type="http://schemas.openxmlformats.org/officeDocument/2006/relationships/image" Target="../media/image206.jpeg"/><Relationship Id="rId4" Type="http://schemas.openxmlformats.org/officeDocument/2006/relationships/image" Target="../media/image180.jpeg"/><Relationship Id="rId9" Type="http://schemas.openxmlformats.org/officeDocument/2006/relationships/image" Target="../media/image185.png"/><Relationship Id="rId14" Type="http://schemas.openxmlformats.org/officeDocument/2006/relationships/image" Target="../media/image189.jpeg"/><Relationship Id="rId22" Type="http://schemas.openxmlformats.org/officeDocument/2006/relationships/image" Target="../media/image197.jpeg"/><Relationship Id="rId27" Type="http://schemas.openxmlformats.org/officeDocument/2006/relationships/image" Target="../media/image202.jpeg"/><Relationship Id="rId30" Type="http://schemas.openxmlformats.org/officeDocument/2006/relationships/image" Target="../media/image205.jpeg"/><Relationship Id="rId35" Type="http://schemas.openxmlformats.org/officeDocument/2006/relationships/image" Target="../media/image210.png"/></Relationships>
</file>

<file path=ppt/slides/_rels/slide2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213.png"/><Relationship Id="rId4" Type="http://schemas.openxmlformats.org/officeDocument/2006/relationships/image" Target="../media/image212.png"/></Relationships>
</file>

<file path=ppt/slides/_rels/slide2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21.svg"/><Relationship Id="rId4" Type="http://schemas.openxmlformats.org/officeDocument/2006/relationships/image" Target="../media/image215.svg"/><Relationship Id="rId9" Type="http://schemas.openxmlformats.org/officeDocument/2006/relationships/image" Target="../media/image220.png"/></Relationships>
</file>

<file path=ppt/slides/_rels/slide2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 Id="rId9" Type="http://schemas.openxmlformats.org/officeDocument/2006/relationships/image" Target="../media/image228.png"/></Relationships>
</file>

<file path=ppt/slides/_rels/slide28.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2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0.png"/><Relationship Id="rId5" Type="http://schemas.openxmlformats.org/officeDocument/2006/relationships/hyperlink" Target="https://www.linkedin.com/in/hamida-rebai-trabelsi-09b8525/" TargetMode="External"/><Relationship Id="rId10" Type="http://schemas.openxmlformats.org/officeDocument/2006/relationships/image" Target="../media/image24.png"/><Relationship Id="rId4" Type="http://schemas.openxmlformats.org/officeDocument/2006/relationships/hyperlink" Target="mailto:didourebai@gmail.com" TargetMode="External"/><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image" Target="../media/image249.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33.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6.png"/><Relationship Id="rId3" Type="http://schemas.openxmlformats.org/officeDocument/2006/relationships/image" Target="../media/image246.png"/><Relationship Id="rId7" Type="http://schemas.openxmlformats.org/officeDocument/2006/relationships/image" Target="../media/image250.png"/><Relationship Id="rId12" Type="http://schemas.openxmlformats.org/officeDocument/2006/relationships/image" Target="../media/image255.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49.png"/><Relationship Id="rId11" Type="http://schemas.openxmlformats.org/officeDocument/2006/relationships/image" Target="../media/image253.png"/><Relationship Id="rId5" Type="http://schemas.openxmlformats.org/officeDocument/2006/relationships/image" Target="../media/image248.png"/><Relationship Id="rId10" Type="http://schemas.openxmlformats.org/officeDocument/2006/relationships/image" Target="../media/image254.png"/><Relationship Id="rId4" Type="http://schemas.openxmlformats.org/officeDocument/2006/relationships/image" Target="../media/image247.png"/><Relationship Id="rId9" Type="http://schemas.openxmlformats.org/officeDocument/2006/relationships/image" Target="../media/image252.png"/></Relationships>
</file>

<file path=ppt/slides/_rels/slide34.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56.png"/><Relationship Id="rId18" Type="http://schemas.openxmlformats.org/officeDocument/2006/relationships/image" Target="../media/image243.png"/><Relationship Id="rId3" Type="http://schemas.openxmlformats.org/officeDocument/2006/relationships/image" Target="../media/image246.png"/><Relationship Id="rId21" Type="http://schemas.openxmlformats.org/officeDocument/2006/relationships/image" Target="../media/image237.png"/><Relationship Id="rId7" Type="http://schemas.openxmlformats.org/officeDocument/2006/relationships/image" Target="../media/image250.png"/><Relationship Id="rId12" Type="http://schemas.openxmlformats.org/officeDocument/2006/relationships/image" Target="../media/image255.png"/><Relationship Id="rId17" Type="http://schemas.openxmlformats.org/officeDocument/2006/relationships/image" Target="../media/image242.png"/><Relationship Id="rId2" Type="http://schemas.openxmlformats.org/officeDocument/2006/relationships/notesSlide" Target="../notesSlides/notesSlide32.xml"/><Relationship Id="rId16" Type="http://schemas.openxmlformats.org/officeDocument/2006/relationships/image" Target="../media/image241.png"/><Relationship Id="rId20" Type="http://schemas.openxmlformats.org/officeDocument/2006/relationships/image" Target="../media/image238.png"/><Relationship Id="rId1" Type="http://schemas.openxmlformats.org/officeDocument/2006/relationships/slideLayout" Target="../slideLayouts/slideLayout10.xml"/><Relationship Id="rId6" Type="http://schemas.openxmlformats.org/officeDocument/2006/relationships/image" Target="../media/image249.png"/><Relationship Id="rId11" Type="http://schemas.openxmlformats.org/officeDocument/2006/relationships/image" Target="../media/image253.png"/><Relationship Id="rId5" Type="http://schemas.openxmlformats.org/officeDocument/2006/relationships/image" Target="../media/image248.png"/><Relationship Id="rId15" Type="http://schemas.openxmlformats.org/officeDocument/2006/relationships/image" Target="../media/image240.png"/><Relationship Id="rId10" Type="http://schemas.openxmlformats.org/officeDocument/2006/relationships/image" Target="../media/image254.png"/><Relationship Id="rId19" Type="http://schemas.openxmlformats.org/officeDocument/2006/relationships/image" Target="../media/image244.png"/><Relationship Id="rId4" Type="http://schemas.openxmlformats.org/officeDocument/2006/relationships/image" Target="../media/image247.png"/><Relationship Id="rId9" Type="http://schemas.openxmlformats.org/officeDocument/2006/relationships/image" Target="../media/image252.png"/><Relationship Id="rId14" Type="http://schemas.openxmlformats.org/officeDocument/2006/relationships/image" Target="../media/image239.png"/></Relationships>
</file>

<file path=ppt/slides/_rels/slide35.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266.png"/><Relationship Id="rId3" Type="http://schemas.openxmlformats.org/officeDocument/2006/relationships/image" Target="../media/image252.png"/><Relationship Id="rId7" Type="http://schemas.openxmlformats.org/officeDocument/2006/relationships/image" Target="../media/image260.png"/><Relationship Id="rId12" Type="http://schemas.openxmlformats.org/officeDocument/2006/relationships/image" Target="../media/image265.pn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59.png"/><Relationship Id="rId11" Type="http://schemas.openxmlformats.org/officeDocument/2006/relationships/image" Target="../media/image264.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 Id="rId14" Type="http://schemas.openxmlformats.org/officeDocument/2006/relationships/image" Target="../media/image267.png"/></Relationships>
</file>

<file path=ppt/slides/_rels/slide36.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270.png"/><Relationship Id="rId4" Type="http://schemas.openxmlformats.org/officeDocument/2006/relationships/image" Target="../media/image26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image" Target="../media/image272.png"/><Relationship Id="rId4" Type="http://schemas.openxmlformats.org/officeDocument/2006/relationships/image" Target="../media/image270.png"/></Relationships>
</file>

<file path=ppt/slides/_rels/slide39.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70.png"/><Relationship Id="rId7" Type="http://schemas.openxmlformats.org/officeDocument/2006/relationships/image" Target="../media/image271.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 Id="rId9" Type="http://schemas.openxmlformats.org/officeDocument/2006/relationships/image" Target="../media/image2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mailto:didourebai@gmail.com"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5" Type="http://schemas.openxmlformats.org/officeDocument/2006/relationships/image" Target="../media/image277.png"/><Relationship Id="rId4" Type="http://schemas.openxmlformats.org/officeDocument/2006/relationships/image" Target="../media/image2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4099D-8398-486D-B707-C204336EE991}"/>
              </a:ext>
            </a:extLst>
          </p:cNvPr>
          <p:cNvSpPr>
            <a:spLocks noGrp="1"/>
          </p:cNvSpPr>
          <p:nvPr>
            <p:ph type="title"/>
          </p:nvPr>
        </p:nvSpPr>
        <p:spPr/>
        <p:txBody>
          <a:bodyPr/>
          <a:lstStyle/>
          <a:p>
            <a:r>
              <a:rPr lang="en-CA" dirty="0"/>
              <a:t>ADM phases</a:t>
            </a:r>
          </a:p>
        </p:txBody>
      </p:sp>
      <p:sp>
        <p:nvSpPr>
          <p:cNvPr id="3" name="Espace réservé du texte 2">
            <a:extLst>
              <a:ext uri="{FF2B5EF4-FFF2-40B4-BE49-F238E27FC236}">
                <a16:creationId xmlns:a16="http://schemas.microsoft.com/office/drawing/2014/main" id="{D170052A-EA97-4E46-B7C5-F3EFF048F4C2}"/>
              </a:ext>
            </a:extLst>
          </p:cNvPr>
          <p:cNvSpPr>
            <a:spLocks noGrp="1"/>
          </p:cNvSpPr>
          <p:nvPr>
            <p:ph type="body" sz="quarter" idx="10"/>
          </p:nvPr>
        </p:nvSpPr>
        <p:spPr>
          <a:xfrm>
            <a:off x="586390" y="1434370"/>
            <a:ext cx="11018520" cy="4050340"/>
          </a:xfrm>
        </p:spPr>
        <p:txBody>
          <a:bodyPr/>
          <a:lstStyle/>
          <a:p>
            <a:pPr marL="514350" indent="-514350">
              <a:buFont typeface="+mj-lt"/>
              <a:buAutoNum type="arabicPeriod"/>
            </a:pPr>
            <a:r>
              <a:rPr lang="en-US" dirty="0"/>
              <a:t>Vision of architecture</a:t>
            </a:r>
          </a:p>
          <a:p>
            <a:pPr marL="514350" indent="-514350">
              <a:buFont typeface="+mj-lt"/>
              <a:buAutoNum type="arabicPeriod"/>
            </a:pPr>
            <a:r>
              <a:rPr lang="en-US" dirty="0"/>
              <a:t>Business Architecture</a:t>
            </a:r>
          </a:p>
          <a:p>
            <a:pPr marL="514350" indent="-514350">
              <a:buFont typeface="+mj-lt"/>
              <a:buAutoNum type="arabicPeriod"/>
            </a:pPr>
            <a:r>
              <a:rPr lang="en-US" dirty="0"/>
              <a:t>Information systems architecture</a:t>
            </a:r>
          </a:p>
          <a:p>
            <a:pPr marL="514350" indent="-514350">
              <a:buFont typeface="+mj-lt"/>
              <a:buAutoNum type="arabicPeriod"/>
            </a:pPr>
            <a:r>
              <a:rPr lang="en-US" dirty="0"/>
              <a:t>Technological Architecture</a:t>
            </a:r>
          </a:p>
          <a:p>
            <a:pPr marL="514350" indent="-514350">
              <a:buFont typeface="+mj-lt"/>
              <a:buAutoNum type="arabicPeriod"/>
            </a:pPr>
            <a:r>
              <a:rPr lang="en-US" dirty="0"/>
              <a:t>Opportunities and solutions</a:t>
            </a:r>
          </a:p>
          <a:p>
            <a:pPr marL="514350" indent="-514350">
              <a:buFont typeface="+mj-lt"/>
              <a:buAutoNum type="arabicPeriod"/>
            </a:pPr>
            <a:r>
              <a:rPr lang="en-US" dirty="0"/>
              <a:t>Migration planning</a:t>
            </a:r>
          </a:p>
          <a:p>
            <a:pPr marL="514350" indent="-514350">
              <a:buFont typeface="+mj-lt"/>
              <a:buAutoNum type="arabicPeriod"/>
            </a:pPr>
            <a:r>
              <a:rPr lang="en-US" dirty="0"/>
              <a:t>Implementation Management</a:t>
            </a:r>
          </a:p>
          <a:p>
            <a:pPr marL="514350" indent="-514350">
              <a:buFont typeface="+mj-lt"/>
              <a:buAutoNum type="arabicPeriod"/>
            </a:pPr>
            <a:r>
              <a:rPr lang="en-US" dirty="0"/>
              <a:t>Architecture change management</a:t>
            </a:r>
            <a:endParaRPr lang="en-CA" dirty="0"/>
          </a:p>
        </p:txBody>
      </p:sp>
      <p:pic>
        <p:nvPicPr>
          <p:cNvPr id="4" name="Image 3">
            <a:extLst>
              <a:ext uri="{FF2B5EF4-FFF2-40B4-BE49-F238E27FC236}">
                <a16:creationId xmlns:a16="http://schemas.microsoft.com/office/drawing/2014/main" id="{A8C57538-372D-48FA-8398-347AE46212A9}"/>
              </a:ext>
            </a:extLst>
          </p:cNvPr>
          <p:cNvPicPr>
            <a:picLocks noChangeAspect="1"/>
          </p:cNvPicPr>
          <p:nvPr/>
        </p:nvPicPr>
        <p:blipFill>
          <a:blip r:embed="rId3"/>
          <a:stretch>
            <a:fillRect/>
          </a:stretch>
        </p:blipFill>
        <p:spPr>
          <a:xfrm>
            <a:off x="9843013" y="5016888"/>
            <a:ext cx="1761897" cy="1383912"/>
          </a:xfrm>
          <a:prstGeom prst="rect">
            <a:avLst/>
          </a:prstGeom>
        </p:spPr>
      </p:pic>
    </p:spTree>
    <p:extLst>
      <p:ext uri="{BB962C8B-B14F-4D97-AF65-F5344CB8AC3E}">
        <p14:creationId xmlns:p14="http://schemas.microsoft.com/office/powerpoint/2010/main" val="22125032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B4099D-8398-486D-B707-C204336EE991}"/>
              </a:ext>
            </a:extLst>
          </p:cNvPr>
          <p:cNvSpPr>
            <a:spLocks noGrp="1"/>
          </p:cNvSpPr>
          <p:nvPr>
            <p:ph type="title"/>
          </p:nvPr>
        </p:nvSpPr>
        <p:spPr/>
        <p:txBody>
          <a:bodyPr/>
          <a:lstStyle/>
          <a:p>
            <a:r>
              <a:rPr lang="en-CA" dirty="0"/>
              <a:t>Cloud migration phases</a:t>
            </a:r>
          </a:p>
        </p:txBody>
      </p:sp>
      <p:sp>
        <p:nvSpPr>
          <p:cNvPr id="3" name="Espace réservé du texte 2">
            <a:extLst>
              <a:ext uri="{FF2B5EF4-FFF2-40B4-BE49-F238E27FC236}">
                <a16:creationId xmlns:a16="http://schemas.microsoft.com/office/drawing/2014/main" id="{D170052A-EA97-4E46-B7C5-F3EFF048F4C2}"/>
              </a:ext>
            </a:extLst>
          </p:cNvPr>
          <p:cNvSpPr>
            <a:spLocks noGrp="1"/>
          </p:cNvSpPr>
          <p:nvPr>
            <p:ph type="body" sz="quarter" idx="10"/>
          </p:nvPr>
        </p:nvSpPr>
        <p:spPr>
          <a:xfrm>
            <a:off x="586390" y="1434370"/>
            <a:ext cx="11018520" cy="5084469"/>
          </a:xfrm>
        </p:spPr>
        <p:txBody>
          <a:bodyPr/>
          <a:lstStyle/>
          <a:p>
            <a:r>
              <a:rPr lang="en-US" dirty="0"/>
              <a:t>Based on TOGAF, a cloud migration will contain six phases:</a:t>
            </a:r>
          </a:p>
          <a:p>
            <a:pPr marL="514350" indent="-514350">
              <a:buFont typeface="+mj-lt"/>
              <a:buAutoNum type="arabicPeriod"/>
            </a:pPr>
            <a:r>
              <a:rPr lang="en-US" dirty="0"/>
              <a:t>Identification of the source architecture</a:t>
            </a:r>
          </a:p>
          <a:p>
            <a:pPr marL="514350" indent="-514350">
              <a:buFont typeface="+mj-lt"/>
              <a:buAutoNum type="arabicPeriod"/>
            </a:pPr>
            <a:r>
              <a:rPr lang="en-US" dirty="0"/>
              <a:t>Identification of the target architecture</a:t>
            </a:r>
          </a:p>
          <a:p>
            <a:pPr marL="514350" indent="-514350">
              <a:buFont typeface="+mj-lt"/>
              <a:buAutoNum type="arabicPeriod"/>
            </a:pPr>
            <a:r>
              <a:rPr lang="en-US" dirty="0"/>
              <a:t>Identification of cloud solution providers.</a:t>
            </a:r>
          </a:p>
          <a:p>
            <a:pPr marL="514350" indent="-514350">
              <a:buFont typeface="+mj-lt"/>
              <a:buAutoNum type="arabicPeriod"/>
            </a:pPr>
            <a:r>
              <a:rPr lang="en-US" dirty="0"/>
              <a:t>Selection of one or more cloud providers.</a:t>
            </a:r>
          </a:p>
          <a:p>
            <a:pPr marL="514350" indent="-514350">
              <a:buFont typeface="+mj-lt"/>
              <a:buAutoNum type="arabicPeriod"/>
            </a:pPr>
            <a:r>
              <a:rPr lang="en-US" dirty="0"/>
              <a:t>Migration plan.</a:t>
            </a:r>
          </a:p>
          <a:p>
            <a:pPr marL="514350" indent="-514350">
              <a:buFont typeface="+mj-lt"/>
              <a:buAutoNum type="arabicPeriod"/>
            </a:pPr>
            <a:r>
              <a:rPr lang="en-US" dirty="0"/>
              <a:t>Migration and test.</a:t>
            </a:r>
          </a:p>
          <a:p>
            <a:endParaRPr lang="en-US" dirty="0"/>
          </a:p>
          <a:p>
            <a:endParaRPr lang="en-US" dirty="0"/>
          </a:p>
          <a:p>
            <a:pPr marL="514350" indent="-514350">
              <a:buFont typeface="+mj-lt"/>
              <a:buAutoNum type="arabicPeriod"/>
            </a:pPr>
            <a:endParaRPr lang="en-CA" dirty="0"/>
          </a:p>
        </p:txBody>
      </p:sp>
      <p:pic>
        <p:nvPicPr>
          <p:cNvPr id="5" name="Image 4">
            <a:extLst>
              <a:ext uri="{FF2B5EF4-FFF2-40B4-BE49-F238E27FC236}">
                <a16:creationId xmlns:a16="http://schemas.microsoft.com/office/drawing/2014/main" id="{C61C5822-6317-41D1-9A13-9B9048FC0E1C}"/>
              </a:ext>
            </a:extLst>
          </p:cNvPr>
          <p:cNvPicPr>
            <a:picLocks noChangeAspect="1"/>
          </p:cNvPicPr>
          <p:nvPr/>
        </p:nvPicPr>
        <p:blipFill>
          <a:blip r:embed="rId3"/>
          <a:stretch>
            <a:fillRect/>
          </a:stretch>
        </p:blipFill>
        <p:spPr>
          <a:xfrm>
            <a:off x="9050304" y="3477266"/>
            <a:ext cx="2923534" cy="2923534"/>
          </a:xfrm>
          <a:prstGeom prst="rect">
            <a:avLst/>
          </a:prstGeom>
        </p:spPr>
      </p:pic>
    </p:spTree>
    <p:extLst>
      <p:ext uri="{BB962C8B-B14F-4D97-AF65-F5344CB8AC3E}">
        <p14:creationId xmlns:p14="http://schemas.microsoft.com/office/powerpoint/2010/main" val="30824536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lstStyle/>
          <a:p>
            <a:r>
              <a:rPr lang="en-US" dirty="0"/>
              <a:t>The complexity of your infrastructure.</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CA" dirty="0"/>
              <a:t>Cloud migration factors</a:t>
            </a:r>
            <a:endParaRPr lang="en-US" dirty="0"/>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lstStyle/>
          <a:p>
            <a:r>
              <a:rPr lang="en-US" dirty="0"/>
              <a:t>The skills of your team.</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4016752"/>
            <a:ext cx="9419208" cy="430887"/>
          </a:xfrm>
        </p:spPr>
        <p:txBody>
          <a:bodyPr/>
          <a:lstStyle/>
          <a:p>
            <a:r>
              <a:rPr lang="en-US" dirty="0"/>
              <a:t>Stage of the application development cycle.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5069147"/>
            <a:ext cx="9419208" cy="430887"/>
          </a:xfrm>
        </p:spPr>
        <p:txBody>
          <a:bodyPr/>
          <a:lstStyle/>
          <a:p>
            <a:r>
              <a:rPr lang="en-US" dirty="0"/>
              <a:t>Information security levels</a:t>
            </a:r>
          </a:p>
        </p:txBody>
      </p:sp>
      <p:pic>
        <p:nvPicPr>
          <p:cNvPr id="9" name="Image 8">
            <a:extLst>
              <a:ext uri="{FF2B5EF4-FFF2-40B4-BE49-F238E27FC236}">
                <a16:creationId xmlns:a16="http://schemas.microsoft.com/office/drawing/2014/main" id="{4222AB00-7501-425D-B4F8-DFE37A5AE949}"/>
              </a:ext>
            </a:extLst>
          </p:cNvPr>
          <p:cNvPicPr>
            <a:picLocks noChangeAspect="1"/>
          </p:cNvPicPr>
          <p:nvPr/>
        </p:nvPicPr>
        <p:blipFill>
          <a:blip r:embed="rId3"/>
          <a:stretch>
            <a:fillRect/>
          </a:stretch>
        </p:blipFill>
        <p:spPr>
          <a:xfrm>
            <a:off x="9855206" y="4873752"/>
            <a:ext cx="1749704" cy="1518036"/>
          </a:xfrm>
          <a:prstGeom prst="rect">
            <a:avLst/>
          </a:prstGeom>
        </p:spPr>
      </p:pic>
    </p:spTree>
    <p:extLst>
      <p:ext uri="{BB962C8B-B14F-4D97-AF65-F5344CB8AC3E}">
        <p14:creationId xmlns:p14="http://schemas.microsoft.com/office/powerpoint/2010/main" val="22323306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9E41B-844B-4FE0-B813-46C09C3E6AD1}"/>
              </a:ext>
            </a:extLst>
          </p:cNvPr>
          <p:cNvSpPr>
            <a:spLocks noGrp="1"/>
          </p:cNvSpPr>
          <p:nvPr>
            <p:ph type="title"/>
          </p:nvPr>
        </p:nvSpPr>
        <p:spPr/>
        <p:txBody>
          <a:bodyPr/>
          <a:lstStyle/>
          <a:p>
            <a:r>
              <a:rPr lang="en-CA" dirty="0"/>
              <a:t>Cloud migration principles </a:t>
            </a:r>
          </a:p>
        </p:txBody>
      </p:sp>
      <p:sp>
        <p:nvSpPr>
          <p:cNvPr id="3" name="Espace réservé du texte 2">
            <a:extLst>
              <a:ext uri="{FF2B5EF4-FFF2-40B4-BE49-F238E27FC236}">
                <a16:creationId xmlns:a16="http://schemas.microsoft.com/office/drawing/2014/main" id="{342B7D0D-1708-4055-9765-F8A76080F22E}"/>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Go Fast </a:t>
            </a:r>
          </a:p>
          <a:p>
            <a:pPr marL="457200" indent="-457200">
              <a:buFont typeface="Arial" panose="020B0604020202020204" pitchFamily="34" charset="0"/>
              <a:buChar char="•"/>
            </a:pPr>
            <a:r>
              <a:rPr lang="en-US" dirty="0"/>
              <a:t>Push the boundaries </a:t>
            </a:r>
          </a:p>
          <a:p>
            <a:pPr marL="457200" indent="-457200">
              <a:buFont typeface="Arial" panose="020B0604020202020204" pitchFamily="34" charset="0"/>
              <a:buChar char="•"/>
            </a:pPr>
            <a:r>
              <a:rPr lang="en-US" dirty="0"/>
              <a:t>Make data driven decisions </a:t>
            </a:r>
          </a:p>
          <a:p>
            <a:pPr marL="457200" indent="-457200">
              <a:buFont typeface="Arial" panose="020B0604020202020204" pitchFamily="34" charset="0"/>
              <a:buChar char="•"/>
            </a:pPr>
            <a:r>
              <a:rPr lang="en-US" dirty="0"/>
              <a:t>Simplify </a:t>
            </a:r>
          </a:p>
          <a:p>
            <a:pPr marL="457200" indent="-457200">
              <a:buFont typeface="Arial" panose="020B0604020202020204" pitchFamily="34" charset="0"/>
              <a:buChar char="•"/>
            </a:pPr>
            <a:r>
              <a:rPr lang="en-US" dirty="0"/>
              <a:t>Communicate to succeed </a:t>
            </a:r>
            <a:endParaRPr lang="en-CA" dirty="0"/>
          </a:p>
        </p:txBody>
      </p:sp>
      <p:pic>
        <p:nvPicPr>
          <p:cNvPr id="5" name="Image 4">
            <a:extLst>
              <a:ext uri="{FF2B5EF4-FFF2-40B4-BE49-F238E27FC236}">
                <a16:creationId xmlns:a16="http://schemas.microsoft.com/office/drawing/2014/main" id="{02D8FADC-71A4-42D9-813C-DB903FB4E6EA}"/>
              </a:ext>
            </a:extLst>
          </p:cNvPr>
          <p:cNvPicPr>
            <a:picLocks noChangeAspect="1"/>
          </p:cNvPicPr>
          <p:nvPr/>
        </p:nvPicPr>
        <p:blipFill>
          <a:blip r:embed="rId3"/>
          <a:stretch>
            <a:fillRect/>
          </a:stretch>
        </p:blipFill>
        <p:spPr>
          <a:xfrm>
            <a:off x="7520939" y="2340638"/>
            <a:ext cx="4365114" cy="4230991"/>
          </a:xfrm>
          <a:prstGeom prst="rect">
            <a:avLst/>
          </a:prstGeom>
        </p:spPr>
      </p:pic>
    </p:spTree>
    <p:extLst>
      <p:ext uri="{BB962C8B-B14F-4D97-AF65-F5344CB8AC3E}">
        <p14:creationId xmlns:p14="http://schemas.microsoft.com/office/powerpoint/2010/main" val="5786224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en-US" dirty="0"/>
              <a:t>Cloud Roadmap</a:t>
            </a:r>
            <a:br>
              <a:rPr lang="en-US" dirty="0"/>
            </a:br>
            <a:r>
              <a:rPr lang="en-US" dirty="0"/>
              <a:t>Passage to the cloud</a:t>
            </a:r>
          </a:p>
        </p:txBody>
      </p:sp>
      <p:pic>
        <p:nvPicPr>
          <p:cNvPr id="6" name="Espace réservé pour une image  5">
            <a:extLst>
              <a:ext uri="{FF2B5EF4-FFF2-40B4-BE49-F238E27FC236}">
                <a16:creationId xmlns:a16="http://schemas.microsoft.com/office/drawing/2014/main" id="{3B3D4D0E-1B8B-4DD2-A4F9-A2DC396B9ED6}"/>
              </a:ext>
            </a:extLst>
          </p:cNvPr>
          <p:cNvPicPr>
            <a:picLocks noGrp="1" noChangeAspect="1"/>
          </p:cNvPicPr>
          <p:nvPr>
            <p:ph type="pic" sz="quarter" idx="11"/>
          </p:nvPr>
        </p:nvPicPr>
        <p:blipFill>
          <a:blip r:embed="rId3"/>
          <a:srcRect t="21919" b="21919"/>
          <a:stretch>
            <a:fillRect/>
          </a:stretch>
        </p:blipFill>
        <p:spPr/>
      </p:pic>
    </p:spTree>
    <p:extLst>
      <p:ext uri="{BB962C8B-B14F-4D97-AF65-F5344CB8AC3E}">
        <p14:creationId xmlns:p14="http://schemas.microsoft.com/office/powerpoint/2010/main" val="13455369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1CFE5D-F9EB-404A-B402-7245299F68F5}"/>
              </a:ext>
            </a:extLst>
          </p:cNvPr>
          <p:cNvSpPr>
            <a:spLocks noGrp="1"/>
          </p:cNvSpPr>
          <p:nvPr>
            <p:ph type="title"/>
          </p:nvPr>
        </p:nvSpPr>
        <p:spPr/>
        <p:txBody>
          <a:bodyPr/>
          <a:lstStyle/>
          <a:p>
            <a:r>
              <a:rPr lang="en-US" dirty="0"/>
              <a:t>Deployment methods for cloud computing</a:t>
            </a:r>
            <a:endParaRPr lang="en-CA" dirty="0"/>
          </a:p>
        </p:txBody>
      </p:sp>
      <p:grpSp>
        <p:nvGrpSpPr>
          <p:cNvPr id="52" name="Groupe 51">
            <a:extLst>
              <a:ext uri="{FF2B5EF4-FFF2-40B4-BE49-F238E27FC236}">
                <a16:creationId xmlns:a16="http://schemas.microsoft.com/office/drawing/2014/main" id="{CC3CF55E-8407-431F-A31C-7E1C924E7B9B}"/>
              </a:ext>
            </a:extLst>
          </p:cNvPr>
          <p:cNvGrpSpPr/>
          <p:nvPr/>
        </p:nvGrpSpPr>
        <p:grpSpPr>
          <a:xfrm>
            <a:off x="2286195" y="1187938"/>
            <a:ext cx="8393414" cy="5527954"/>
            <a:chOff x="2291615" y="1211262"/>
            <a:chExt cx="8561719" cy="5638801"/>
          </a:xfrm>
        </p:grpSpPr>
        <p:sp>
          <p:nvSpPr>
            <p:cNvPr id="5" name="Ellipse 4">
              <a:extLst>
                <a:ext uri="{FF2B5EF4-FFF2-40B4-BE49-F238E27FC236}">
                  <a16:creationId xmlns:a16="http://schemas.microsoft.com/office/drawing/2014/main" id="{24036CFC-2ADC-475A-9B27-7C9DEB39CDA0}"/>
                </a:ext>
              </a:extLst>
            </p:cNvPr>
            <p:cNvSpPr/>
            <p:nvPr/>
          </p:nvSpPr>
          <p:spPr bwMode="auto">
            <a:xfrm>
              <a:off x="3627437" y="1211263"/>
              <a:ext cx="5715000" cy="5638800"/>
            </a:xfrm>
            <a:prstGeom prst="ellipse">
              <a:avLst/>
            </a:prstGeom>
            <a:solidFill>
              <a:srgbClr val="8BB2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690D6266-066D-4845-BC06-C3ABB79D8563}"/>
                </a:ext>
              </a:extLst>
            </p:cNvPr>
            <p:cNvSpPr/>
            <p:nvPr/>
          </p:nvSpPr>
          <p:spPr bwMode="auto">
            <a:xfrm rot="3839294">
              <a:off x="7240946" y="2540024"/>
              <a:ext cx="2066390" cy="1296069"/>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B5166405-B8D5-4AF6-8E17-C1DC0ECFD9F5}"/>
                </a:ext>
              </a:extLst>
            </p:cNvPr>
            <p:cNvSpPr/>
            <p:nvPr/>
          </p:nvSpPr>
          <p:spPr bwMode="auto">
            <a:xfrm rot="3839294">
              <a:off x="3904749" y="2796639"/>
              <a:ext cx="2066390" cy="721013"/>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nvGrpSpPr>
            <p:cNvPr id="31" name="Groupe 30">
              <a:extLst>
                <a:ext uri="{FF2B5EF4-FFF2-40B4-BE49-F238E27FC236}">
                  <a16:creationId xmlns:a16="http://schemas.microsoft.com/office/drawing/2014/main" id="{AD7AD0FE-5C45-41F5-9BFA-213DE57E42B2}"/>
                </a:ext>
              </a:extLst>
            </p:cNvPr>
            <p:cNvGrpSpPr/>
            <p:nvPr/>
          </p:nvGrpSpPr>
          <p:grpSpPr>
            <a:xfrm>
              <a:off x="5719923" y="2236820"/>
              <a:ext cx="3935168" cy="2598370"/>
              <a:chOff x="5823218" y="3140567"/>
              <a:chExt cx="4051626" cy="2759680"/>
            </a:xfrm>
          </p:grpSpPr>
          <p:sp>
            <p:nvSpPr>
              <p:cNvPr id="21" name="Rectangle 20">
                <a:extLst>
                  <a:ext uri="{FF2B5EF4-FFF2-40B4-BE49-F238E27FC236}">
                    <a16:creationId xmlns:a16="http://schemas.microsoft.com/office/drawing/2014/main" id="{019DA47D-80D9-4D22-B4A2-5AC31B389FD7}"/>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22" name="Connecteur droit 21">
                <a:extLst>
                  <a:ext uri="{FF2B5EF4-FFF2-40B4-BE49-F238E27FC236}">
                    <a16:creationId xmlns:a16="http://schemas.microsoft.com/office/drawing/2014/main" id="{5A97AFD9-7C52-4BD5-9E05-2A7123982BC2}"/>
                  </a:ext>
                </a:extLst>
              </p:cNvPr>
              <p:cNvCxnSpPr>
                <a:cxnSpLocks/>
                <a:stCxn id="21" idx="0"/>
                <a:endCxn id="21"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2" name="Groupe 31">
              <a:extLst>
                <a:ext uri="{FF2B5EF4-FFF2-40B4-BE49-F238E27FC236}">
                  <a16:creationId xmlns:a16="http://schemas.microsoft.com/office/drawing/2014/main" id="{072D108C-0F06-4DA3-871D-E46FBCD2A584}"/>
                </a:ext>
              </a:extLst>
            </p:cNvPr>
            <p:cNvGrpSpPr/>
            <p:nvPr/>
          </p:nvGrpSpPr>
          <p:grpSpPr>
            <a:xfrm rot="4807863">
              <a:off x="3021279" y="2677570"/>
              <a:ext cx="3972547" cy="3047544"/>
              <a:chOff x="5823218" y="3140567"/>
              <a:chExt cx="4051626" cy="2759680"/>
            </a:xfrm>
          </p:grpSpPr>
          <p:sp>
            <p:nvSpPr>
              <p:cNvPr id="33" name="Rectangle 32">
                <a:extLst>
                  <a:ext uri="{FF2B5EF4-FFF2-40B4-BE49-F238E27FC236}">
                    <a16:creationId xmlns:a16="http://schemas.microsoft.com/office/drawing/2014/main" id="{790DCD22-C81C-4EDF-A688-87DB2167DBD1}"/>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4" name="Connecteur droit 33">
                <a:extLst>
                  <a:ext uri="{FF2B5EF4-FFF2-40B4-BE49-F238E27FC236}">
                    <a16:creationId xmlns:a16="http://schemas.microsoft.com/office/drawing/2014/main" id="{50796591-5CD9-48FD-B6B8-267FD8C96FFD}"/>
                  </a:ext>
                </a:extLst>
              </p:cNvPr>
              <p:cNvCxnSpPr>
                <a:cxnSpLocks/>
                <a:stCxn id="33" idx="0"/>
                <a:endCxn id="33"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6" name="Groupe 35">
              <a:extLst>
                <a:ext uri="{FF2B5EF4-FFF2-40B4-BE49-F238E27FC236}">
                  <a16:creationId xmlns:a16="http://schemas.microsoft.com/office/drawing/2014/main" id="{C5692E3B-B6B8-435E-B047-3D54EDFBDE65}"/>
                </a:ext>
              </a:extLst>
            </p:cNvPr>
            <p:cNvGrpSpPr/>
            <p:nvPr/>
          </p:nvGrpSpPr>
          <p:grpSpPr>
            <a:xfrm>
              <a:off x="5978138" y="3797503"/>
              <a:ext cx="3935168" cy="2598370"/>
              <a:chOff x="5823218" y="3140567"/>
              <a:chExt cx="4051626" cy="2759680"/>
            </a:xfrm>
          </p:grpSpPr>
          <p:sp>
            <p:nvSpPr>
              <p:cNvPr id="37" name="Rectangle 36">
                <a:extLst>
                  <a:ext uri="{FF2B5EF4-FFF2-40B4-BE49-F238E27FC236}">
                    <a16:creationId xmlns:a16="http://schemas.microsoft.com/office/drawing/2014/main" id="{431CD5B7-CBBC-43CE-B020-BF4A5A68B25B}"/>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8" name="Connecteur droit 37">
                <a:extLst>
                  <a:ext uri="{FF2B5EF4-FFF2-40B4-BE49-F238E27FC236}">
                    <a16:creationId xmlns:a16="http://schemas.microsoft.com/office/drawing/2014/main" id="{64C703ED-259D-4619-88D9-871C4AC3AC7B}"/>
                  </a:ext>
                </a:extLst>
              </p:cNvPr>
              <p:cNvCxnSpPr>
                <a:cxnSpLocks/>
                <a:stCxn id="37" idx="0"/>
                <a:endCxn id="37"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5" name="Groupe 34">
              <a:extLst>
                <a:ext uri="{FF2B5EF4-FFF2-40B4-BE49-F238E27FC236}">
                  <a16:creationId xmlns:a16="http://schemas.microsoft.com/office/drawing/2014/main" id="{E728839E-7754-48D5-B034-6BCA69FFF0A8}"/>
                </a:ext>
              </a:extLst>
            </p:cNvPr>
            <p:cNvGrpSpPr/>
            <p:nvPr/>
          </p:nvGrpSpPr>
          <p:grpSpPr>
            <a:xfrm>
              <a:off x="6065837" y="1211262"/>
              <a:ext cx="838200" cy="5638800"/>
              <a:chOff x="6065837" y="1211262"/>
              <a:chExt cx="838200" cy="5638800"/>
            </a:xfrm>
          </p:grpSpPr>
          <p:sp>
            <p:nvSpPr>
              <p:cNvPr id="6" name="Rectangle 5">
                <a:extLst>
                  <a:ext uri="{FF2B5EF4-FFF2-40B4-BE49-F238E27FC236}">
                    <a16:creationId xmlns:a16="http://schemas.microsoft.com/office/drawing/2014/main" id="{4EB0DD2E-CAE8-4E1A-B053-C6EE3139B1A5}"/>
                  </a:ext>
                </a:extLst>
              </p:cNvPr>
              <p:cNvSpPr/>
              <p:nvPr/>
            </p:nvSpPr>
            <p:spPr bwMode="auto">
              <a:xfrm>
                <a:off x="6065837" y="1211262"/>
                <a:ext cx="838200" cy="5638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8" name="Connecteur droit 7">
                <a:extLst>
                  <a:ext uri="{FF2B5EF4-FFF2-40B4-BE49-F238E27FC236}">
                    <a16:creationId xmlns:a16="http://schemas.microsoft.com/office/drawing/2014/main" id="{1DA6A5BA-08CE-457B-B710-4E5E94BE3B39}"/>
                  </a:ext>
                </a:extLst>
              </p:cNvPr>
              <p:cNvCxnSpPr>
                <a:stCxn id="6" idx="0"/>
                <a:endCxn id="6" idx="2"/>
              </p:cNvCxnSpPr>
              <p:nvPr/>
            </p:nvCxnSpPr>
            <p:spPr>
              <a:xfrm>
                <a:off x="6484937" y="1211262"/>
                <a:ext cx="0" cy="5638800"/>
              </a:xfrm>
              <a:prstGeom prst="line">
                <a:avLst/>
              </a:prstGeom>
              <a:ln w="69850">
                <a:solidFill>
                  <a:schemeClr val="accent6"/>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39" name="Nuage 38">
              <a:extLst>
                <a:ext uri="{FF2B5EF4-FFF2-40B4-BE49-F238E27FC236}">
                  <a16:creationId xmlns:a16="http://schemas.microsoft.com/office/drawing/2014/main" id="{81E7D7B5-98FF-424E-AC63-937A5F365E1A}"/>
                </a:ext>
              </a:extLst>
            </p:cNvPr>
            <p:cNvSpPr/>
            <p:nvPr/>
          </p:nvSpPr>
          <p:spPr bwMode="auto">
            <a:xfrm>
              <a:off x="8037025" y="1510945"/>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0" name="Nuage 39">
              <a:extLst>
                <a:ext uri="{FF2B5EF4-FFF2-40B4-BE49-F238E27FC236}">
                  <a16:creationId xmlns:a16="http://schemas.microsoft.com/office/drawing/2014/main" id="{FA5A5B92-C108-46A6-9D7B-7619FAE4DEF3}"/>
                </a:ext>
              </a:extLst>
            </p:cNvPr>
            <p:cNvSpPr/>
            <p:nvPr/>
          </p:nvSpPr>
          <p:spPr bwMode="auto">
            <a:xfrm>
              <a:off x="8489638" y="3225327"/>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solidFill>
                  <a:schemeClr val="tx1"/>
                </a:solidFill>
              </a:endParaRPr>
            </a:p>
          </p:txBody>
        </p:sp>
        <p:sp>
          <p:nvSpPr>
            <p:cNvPr id="41" name="Nuage 40">
              <a:extLst>
                <a:ext uri="{FF2B5EF4-FFF2-40B4-BE49-F238E27FC236}">
                  <a16:creationId xmlns:a16="http://schemas.microsoft.com/office/drawing/2014/main" id="{8BB1C4C5-BC2E-4FD6-8E84-4D80A54616DE}"/>
                </a:ext>
              </a:extLst>
            </p:cNvPr>
            <p:cNvSpPr/>
            <p:nvPr/>
          </p:nvSpPr>
          <p:spPr bwMode="auto">
            <a:xfrm>
              <a:off x="2291615" y="2425999"/>
              <a:ext cx="2363696" cy="1364738"/>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2" name="Rectangle 41">
              <a:extLst>
                <a:ext uri="{FF2B5EF4-FFF2-40B4-BE49-F238E27FC236}">
                  <a16:creationId xmlns:a16="http://schemas.microsoft.com/office/drawing/2014/main" id="{282A7057-0999-4630-8A37-58F91F9D8CD7}"/>
                </a:ext>
              </a:extLst>
            </p:cNvPr>
            <p:cNvSpPr/>
            <p:nvPr/>
          </p:nvSpPr>
          <p:spPr bwMode="auto">
            <a:xfrm>
              <a:off x="8994628" y="3594671"/>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Public</a:t>
              </a:r>
              <a:endParaRPr lang="en-CA" sz="1961" b="1" dirty="0">
                <a:solidFill>
                  <a:schemeClr val="tx1"/>
                </a:solidFill>
              </a:endParaRPr>
            </a:p>
          </p:txBody>
        </p:sp>
        <p:sp>
          <p:nvSpPr>
            <p:cNvPr id="43" name="Rectangle 42">
              <a:extLst>
                <a:ext uri="{FF2B5EF4-FFF2-40B4-BE49-F238E27FC236}">
                  <a16:creationId xmlns:a16="http://schemas.microsoft.com/office/drawing/2014/main" id="{46B7338F-AB5F-4B43-AB83-0FA82459E7D1}"/>
                </a:ext>
              </a:extLst>
            </p:cNvPr>
            <p:cNvSpPr/>
            <p:nvPr/>
          </p:nvSpPr>
          <p:spPr bwMode="auto">
            <a:xfrm>
              <a:off x="8553046" y="1873666"/>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solidFill>
                    <a:schemeClr val="tx1"/>
                  </a:solidFill>
                </a:rPr>
                <a:t>Private</a:t>
              </a:r>
            </a:p>
          </p:txBody>
        </p:sp>
        <p:sp>
          <p:nvSpPr>
            <p:cNvPr id="44" name="Rectangle 43">
              <a:extLst>
                <a:ext uri="{FF2B5EF4-FFF2-40B4-BE49-F238E27FC236}">
                  <a16:creationId xmlns:a16="http://schemas.microsoft.com/office/drawing/2014/main" id="{36790524-21B1-42D0-8236-84658010F617}"/>
                </a:ext>
              </a:extLst>
            </p:cNvPr>
            <p:cNvSpPr/>
            <p:nvPr/>
          </p:nvSpPr>
          <p:spPr bwMode="auto">
            <a:xfrm>
              <a:off x="2747758" y="2826684"/>
              <a:ext cx="1406093" cy="6005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solidFill>
                    <a:schemeClr val="tx1"/>
                  </a:solidFill>
                </a:rPr>
                <a:t>Hybrid</a:t>
              </a:r>
            </a:p>
          </p:txBody>
        </p:sp>
        <p:pic>
          <p:nvPicPr>
            <p:cNvPr id="45" name="Image 44">
              <a:extLst>
                <a:ext uri="{FF2B5EF4-FFF2-40B4-BE49-F238E27FC236}">
                  <a16:creationId xmlns:a16="http://schemas.microsoft.com/office/drawing/2014/main" id="{297DDAF4-6210-48F4-8A69-0820F0C32821}"/>
                </a:ext>
              </a:extLst>
            </p:cNvPr>
            <p:cNvPicPr>
              <a:picLocks noChangeAspect="1"/>
            </p:cNvPicPr>
            <p:nvPr/>
          </p:nvPicPr>
          <p:blipFill>
            <a:blip r:embed="rId3"/>
            <a:stretch>
              <a:fillRect/>
            </a:stretch>
          </p:blipFill>
          <p:spPr>
            <a:xfrm>
              <a:off x="6229362" y="5176661"/>
              <a:ext cx="531344" cy="1071797"/>
            </a:xfrm>
            <a:prstGeom prst="rect">
              <a:avLst/>
            </a:prstGeom>
          </p:spPr>
        </p:pic>
        <p:sp>
          <p:nvSpPr>
            <p:cNvPr id="47" name="Organigramme : Connecteur 46">
              <a:extLst>
                <a:ext uri="{FF2B5EF4-FFF2-40B4-BE49-F238E27FC236}">
                  <a16:creationId xmlns:a16="http://schemas.microsoft.com/office/drawing/2014/main" id="{FA775FCA-16A9-4415-A2EB-2647F6EC7F68}"/>
                </a:ext>
              </a:extLst>
            </p:cNvPr>
            <p:cNvSpPr/>
            <p:nvPr/>
          </p:nvSpPr>
          <p:spPr bwMode="auto">
            <a:xfrm>
              <a:off x="4622426" y="5256033"/>
              <a:ext cx="741328" cy="716858"/>
            </a:xfrm>
            <a:prstGeom prst="flowChartConnector">
              <a:avLst/>
            </a:prstGeom>
            <a:solidFill>
              <a:srgbClr val="3E67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522555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1CFE5D-F9EB-404A-B402-7245299F68F5}"/>
              </a:ext>
            </a:extLst>
          </p:cNvPr>
          <p:cNvSpPr>
            <a:spLocks noGrp="1"/>
          </p:cNvSpPr>
          <p:nvPr>
            <p:ph type="title"/>
          </p:nvPr>
        </p:nvSpPr>
        <p:spPr>
          <a:xfrm>
            <a:off x="588263" y="457622"/>
            <a:ext cx="11018520" cy="553982"/>
          </a:xfrm>
        </p:spPr>
        <p:txBody>
          <a:bodyPr/>
          <a:lstStyle/>
          <a:p>
            <a:r>
              <a:rPr lang="en-CA" b="1" dirty="0"/>
              <a:t>Types of Cloud Services</a:t>
            </a:r>
          </a:p>
        </p:txBody>
      </p:sp>
      <p:sp>
        <p:nvSpPr>
          <p:cNvPr id="3" name="Espace réservé du texte 2">
            <a:extLst>
              <a:ext uri="{FF2B5EF4-FFF2-40B4-BE49-F238E27FC236}">
                <a16:creationId xmlns:a16="http://schemas.microsoft.com/office/drawing/2014/main" id="{AF95B55B-1F91-4AD7-9560-864D7C415B6E}"/>
              </a:ext>
            </a:extLst>
          </p:cNvPr>
          <p:cNvSpPr>
            <a:spLocks noGrp="1"/>
          </p:cNvSpPr>
          <p:nvPr>
            <p:ph type="body" sz="quarter" idx="10"/>
          </p:nvPr>
        </p:nvSpPr>
        <p:spPr>
          <a:xfrm>
            <a:off x="586390" y="1434654"/>
            <a:ext cx="11018520" cy="947861"/>
          </a:xfrm>
        </p:spPr>
        <p:txBody>
          <a:bodyPr/>
          <a:lstStyle/>
          <a:p>
            <a:endParaRPr lang="fr-CA" b="1" dirty="0"/>
          </a:p>
          <a:p>
            <a:endParaRPr lang="en-CA" dirty="0"/>
          </a:p>
        </p:txBody>
      </p:sp>
      <p:sp>
        <p:nvSpPr>
          <p:cNvPr id="5" name="Ellipse 4">
            <a:extLst>
              <a:ext uri="{FF2B5EF4-FFF2-40B4-BE49-F238E27FC236}">
                <a16:creationId xmlns:a16="http://schemas.microsoft.com/office/drawing/2014/main" id="{24036CFC-2ADC-475A-9B27-7C9DEB39CDA0}"/>
              </a:ext>
            </a:extLst>
          </p:cNvPr>
          <p:cNvSpPr/>
          <p:nvPr/>
        </p:nvSpPr>
        <p:spPr bwMode="auto">
          <a:xfrm>
            <a:off x="3556130" y="1187939"/>
            <a:ext cx="5602655" cy="5527953"/>
          </a:xfrm>
          <a:prstGeom prst="ellipse">
            <a:avLst/>
          </a:prstGeom>
          <a:solidFill>
            <a:srgbClr val="8BB24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690D6266-066D-4845-BC06-C3ABB79D8563}"/>
              </a:ext>
            </a:extLst>
          </p:cNvPr>
          <p:cNvSpPr/>
          <p:nvPr/>
        </p:nvSpPr>
        <p:spPr bwMode="auto">
          <a:xfrm rot="3839294">
            <a:off x="7098605" y="2490580"/>
            <a:ext cx="2025769" cy="1270591"/>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B5166405-B8D5-4AF6-8E17-C1DC0ECFD9F5}"/>
              </a:ext>
            </a:extLst>
          </p:cNvPr>
          <p:cNvSpPr/>
          <p:nvPr/>
        </p:nvSpPr>
        <p:spPr bwMode="auto">
          <a:xfrm rot="3839294">
            <a:off x="3879499" y="2712535"/>
            <a:ext cx="2025769" cy="706839"/>
          </a:xfrm>
          <a:prstGeom prst="rect">
            <a:avLst/>
          </a:prstGeom>
          <a:pattFill prst="wdDnDiag">
            <a:fgClr>
              <a:srgbClr val="5B7E39"/>
            </a:fgClr>
            <a:bgClr>
              <a:srgbClr val="729443"/>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nvGrpSpPr>
          <p:cNvPr id="31" name="Groupe 30">
            <a:extLst>
              <a:ext uri="{FF2B5EF4-FFF2-40B4-BE49-F238E27FC236}">
                <a16:creationId xmlns:a16="http://schemas.microsoft.com/office/drawing/2014/main" id="{AD7AD0FE-5C45-41F5-9BFA-213DE57E42B2}"/>
              </a:ext>
            </a:extLst>
          </p:cNvPr>
          <p:cNvGrpSpPr/>
          <p:nvPr/>
        </p:nvGrpSpPr>
        <p:grpSpPr>
          <a:xfrm>
            <a:off x="5607482" y="2193336"/>
            <a:ext cx="3857811" cy="2547291"/>
            <a:chOff x="5823218" y="3140567"/>
            <a:chExt cx="4051626" cy="2759680"/>
          </a:xfrm>
        </p:grpSpPr>
        <p:sp>
          <p:nvSpPr>
            <p:cNvPr id="21" name="Rectangle 20">
              <a:extLst>
                <a:ext uri="{FF2B5EF4-FFF2-40B4-BE49-F238E27FC236}">
                  <a16:creationId xmlns:a16="http://schemas.microsoft.com/office/drawing/2014/main" id="{019DA47D-80D9-4D22-B4A2-5AC31B389FD7}"/>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22" name="Connecteur droit 21">
              <a:extLst>
                <a:ext uri="{FF2B5EF4-FFF2-40B4-BE49-F238E27FC236}">
                  <a16:creationId xmlns:a16="http://schemas.microsoft.com/office/drawing/2014/main" id="{5A97AFD9-7C52-4BD5-9E05-2A7123982BC2}"/>
                </a:ext>
              </a:extLst>
            </p:cNvPr>
            <p:cNvCxnSpPr>
              <a:cxnSpLocks/>
              <a:stCxn id="21" idx="0"/>
              <a:endCxn id="21"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2" name="Groupe 31">
            <a:extLst>
              <a:ext uri="{FF2B5EF4-FFF2-40B4-BE49-F238E27FC236}">
                <a16:creationId xmlns:a16="http://schemas.microsoft.com/office/drawing/2014/main" id="{072D108C-0F06-4DA3-871D-E46FBCD2A584}"/>
              </a:ext>
            </a:extLst>
          </p:cNvPr>
          <p:cNvGrpSpPr/>
          <p:nvPr/>
        </p:nvGrpSpPr>
        <p:grpSpPr>
          <a:xfrm rot="4807863">
            <a:off x="2961888" y="2625421"/>
            <a:ext cx="3894455" cy="2987636"/>
            <a:chOff x="5823218" y="3140567"/>
            <a:chExt cx="4051626" cy="2759680"/>
          </a:xfrm>
        </p:grpSpPr>
        <p:sp>
          <p:nvSpPr>
            <p:cNvPr id="33" name="Rectangle 32">
              <a:extLst>
                <a:ext uri="{FF2B5EF4-FFF2-40B4-BE49-F238E27FC236}">
                  <a16:creationId xmlns:a16="http://schemas.microsoft.com/office/drawing/2014/main" id="{790DCD22-C81C-4EDF-A688-87DB2167DBD1}"/>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4" name="Connecteur droit 33">
              <a:extLst>
                <a:ext uri="{FF2B5EF4-FFF2-40B4-BE49-F238E27FC236}">
                  <a16:creationId xmlns:a16="http://schemas.microsoft.com/office/drawing/2014/main" id="{50796591-5CD9-48FD-B6B8-267FD8C96FFD}"/>
                </a:ext>
              </a:extLst>
            </p:cNvPr>
            <p:cNvCxnSpPr>
              <a:cxnSpLocks/>
              <a:stCxn id="33" idx="0"/>
              <a:endCxn id="33"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6" name="Groupe 35">
            <a:extLst>
              <a:ext uri="{FF2B5EF4-FFF2-40B4-BE49-F238E27FC236}">
                <a16:creationId xmlns:a16="http://schemas.microsoft.com/office/drawing/2014/main" id="{C5692E3B-B6B8-435E-B047-3D54EDFBDE65}"/>
              </a:ext>
            </a:extLst>
          </p:cNvPr>
          <p:cNvGrpSpPr/>
          <p:nvPr/>
        </p:nvGrpSpPr>
        <p:grpSpPr>
          <a:xfrm>
            <a:off x="5860621" y="3723339"/>
            <a:ext cx="3857811" cy="2547291"/>
            <a:chOff x="5823218" y="3140567"/>
            <a:chExt cx="4051626" cy="2759680"/>
          </a:xfrm>
        </p:grpSpPr>
        <p:sp>
          <p:nvSpPr>
            <p:cNvPr id="37" name="Rectangle 36">
              <a:extLst>
                <a:ext uri="{FF2B5EF4-FFF2-40B4-BE49-F238E27FC236}">
                  <a16:creationId xmlns:a16="http://schemas.microsoft.com/office/drawing/2014/main" id="{431CD5B7-CBBC-43CE-B020-BF4A5A68B25B}"/>
                </a:ext>
              </a:extLst>
            </p:cNvPr>
            <p:cNvSpPr/>
            <p:nvPr/>
          </p:nvSpPr>
          <p:spPr bwMode="auto">
            <a:xfrm rot="2824083">
              <a:off x="7429931" y="2494594"/>
              <a:ext cx="838200" cy="405162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38" name="Connecteur droit 37">
              <a:extLst>
                <a:ext uri="{FF2B5EF4-FFF2-40B4-BE49-F238E27FC236}">
                  <a16:creationId xmlns:a16="http://schemas.microsoft.com/office/drawing/2014/main" id="{64C703ED-259D-4619-88D9-871C4AC3AC7B}"/>
                </a:ext>
              </a:extLst>
            </p:cNvPr>
            <p:cNvCxnSpPr>
              <a:cxnSpLocks/>
              <a:stCxn id="37" idx="0"/>
              <a:endCxn id="37" idx="2"/>
            </p:cNvCxnSpPr>
            <p:nvPr/>
          </p:nvCxnSpPr>
          <p:spPr>
            <a:xfrm flipH="1">
              <a:off x="6365805" y="3140567"/>
              <a:ext cx="2966452" cy="2759680"/>
            </a:xfrm>
            <a:prstGeom prst="line">
              <a:avLst/>
            </a:prstGeom>
            <a:ln w="69850">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grpSp>
        <p:nvGrpSpPr>
          <p:cNvPr id="35" name="Groupe 34">
            <a:extLst>
              <a:ext uri="{FF2B5EF4-FFF2-40B4-BE49-F238E27FC236}">
                <a16:creationId xmlns:a16="http://schemas.microsoft.com/office/drawing/2014/main" id="{E728839E-7754-48D5-B034-6BCA69FFF0A8}"/>
              </a:ext>
            </a:extLst>
          </p:cNvPr>
          <p:cNvGrpSpPr/>
          <p:nvPr/>
        </p:nvGrpSpPr>
        <p:grpSpPr>
          <a:xfrm>
            <a:off x="5946596" y="1187938"/>
            <a:ext cx="821723" cy="5527953"/>
            <a:chOff x="6065837" y="1211262"/>
            <a:chExt cx="838200" cy="5638800"/>
          </a:xfrm>
        </p:grpSpPr>
        <p:sp>
          <p:nvSpPr>
            <p:cNvPr id="6" name="Rectangle 5">
              <a:extLst>
                <a:ext uri="{FF2B5EF4-FFF2-40B4-BE49-F238E27FC236}">
                  <a16:creationId xmlns:a16="http://schemas.microsoft.com/office/drawing/2014/main" id="{4EB0DD2E-CAE8-4E1A-B053-C6EE3139B1A5}"/>
                </a:ext>
              </a:extLst>
            </p:cNvPr>
            <p:cNvSpPr/>
            <p:nvPr/>
          </p:nvSpPr>
          <p:spPr bwMode="auto">
            <a:xfrm>
              <a:off x="6065837" y="1211262"/>
              <a:ext cx="838200" cy="56388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cxnSp>
          <p:nvCxnSpPr>
            <p:cNvPr id="8" name="Connecteur droit 7">
              <a:extLst>
                <a:ext uri="{FF2B5EF4-FFF2-40B4-BE49-F238E27FC236}">
                  <a16:creationId xmlns:a16="http://schemas.microsoft.com/office/drawing/2014/main" id="{1DA6A5BA-08CE-457B-B710-4E5E94BE3B39}"/>
                </a:ext>
              </a:extLst>
            </p:cNvPr>
            <p:cNvCxnSpPr>
              <a:stCxn id="6" idx="0"/>
              <a:endCxn id="6" idx="2"/>
            </p:cNvCxnSpPr>
            <p:nvPr/>
          </p:nvCxnSpPr>
          <p:spPr>
            <a:xfrm>
              <a:off x="6484937" y="1211262"/>
              <a:ext cx="0" cy="5638800"/>
            </a:xfrm>
            <a:prstGeom prst="line">
              <a:avLst/>
            </a:prstGeom>
            <a:ln w="69850">
              <a:solidFill>
                <a:schemeClr val="accent6"/>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39" name="Nuage 38">
            <a:extLst>
              <a:ext uri="{FF2B5EF4-FFF2-40B4-BE49-F238E27FC236}">
                <a16:creationId xmlns:a16="http://schemas.microsoft.com/office/drawing/2014/main" id="{81E7D7B5-98FF-424E-AC63-937A5F365E1A}"/>
              </a:ext>
            </a:extLst>
          </p:cNvPr>
          <p:cNvSpPr/>
          <p:nvPr/>
        </p:nvSpPr>
        <p:spPr bwMode="auto">
          <a:xfrm>
            <a:off x="7879034" y="1481730"/>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0" name="Nuage 39">
            <a:extLst>
              <a:ext uri="{FF2B5EF4-FFF2-40B4-BE49-F238E27FC236}">
                <a16:creationId xmlns:a16="http://schemas.microsoft.com/office/drawing/2014/main" id="{FA5A5B92-C108-46A6-9D7B-7619FAE4DEF3}"/>
              </a:ext>
            </a:extLst>
          </p:cNvPr>
          <p:cNvSpPr/>
          <p:nvPr/>
        </p:nvSpPr>
        <p:spPr bwMode="auto">
          <a:xfrm>
            <a:off x="8322750" y="3162411"/>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solidFill>
                <a:schemeClr val="tx1"/>
              </a:solidFill>
            </a:endParaRPr>
          </a:p>
        </p:txBody>
      </p:sp>
      <p:sp>
        <p:nvSpPr>
          <p:cNvPr id="41" name="Nuage 40">
            <a:extLst>
              <a:ext uri="{FF2B5EF4-FFF2-40B4-BE49-F238E27FC236}">
                <a16:creationId xmlns:a16="http://schemas.microsoft.com/office/drawing/2014/main" id="{8BB1C4C5-BC2E-4FD6-8E84-4D80A54616DE}"/>
              </a:ext>
            </a:extLst>
          </p:cNvPr>
          <p:cNvSpPr/>
          <p:nvPr/>
        </p:nvSpPr>
        <p:spPr bwMode="auto">
          <a:xfrm>
            <a:off x="2246567" y="2378796"/>
            <a:ext cx="2317231" cy="1337910"/>
          </a:xfrm>
          <a:prstGeom prst="cloud">
            <a:avLst/>
          </a:prstGeom>
          <a:solidFill>
            <a:srgbClr val="F2F1F2"/>
          </a:solidFill>
          <a:ln>
            <a:noFill/>
            <a:headEnd type="none" w="med" len="med"/>
            <a:tailEnd type="none" w="med" len="med"/>
          </a:ln>
          <a:effectLst>
            <a:glow rad="228600">
              <a:schemeClr val="accent5">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ln>
                <a:solidFill>
                  <a:srgbClr val="D0D2D3"/>
                </a:solidFill>
              </a:ln>
              <a:gradFill>
                <a:gsLst>
                  <a:gs pos="40075">
                    <a:srgbClr val="FFFFFF"/>
                  </a:gs>
                  <a:gs pos="30000">
                    <a:srgbClr val="FFFFFF"/>
                  </a:gs>
                </a:gsLst>
                <a:lin ang="5400000" scaled="0"/>
              </a:gradFill>
            </a:endParaRPr>
          </a:p>
        </p:txBody>
      </p:sp>
      <p:sp>
        <p:nvSpPr>
          <p:cNvPr id="42" name="Rectangle 41">
            <a:extLst>
              <a:ext uri="{FF2B5EF4-FFF2-40B4-BE49-F238E27FC236}">
                <a16:creationId xmlns:a16="http://schemas.microsoft.com/office/drawing/2014/main" id="{282A7057-0999-4630-8A37-58F91F9D8CD7}"/>
              </a:ext>
            </a:extLst>
          </p:cNvPr>
          <p:cNvSpPr/>
          <p:nvPr/>
        </p:nvSpPr>
        <p:spPr bwMode="auto">
          <a:xfrm>
            <a:off x="8817814" y="3524494"/>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IaaS </a:t>
            </a:r>
            <a:endParaRPr lang="en-CA" sz="1961" b="1" dirty="0">
              <a:solidFill>
                <a:schemeClr val="tx1"/>
              </a:solidFill>
            </a:endParaRPr>
          </a:p>
        </p:txBody>
      </p:sp>
      <p:sp>
        <p:nvSpPr>
          <p:cNvPr id="43" name="Rectangle 42">
            <a:extLst>
              <a:ext uri="{FF2B5EF4-FFF2-40B4-BE49-F238E27FC236}">
                <a16:creationId xmlns:a16="http://schemas.microsoft.com/office/drawing/2014/main" id="{46B7338F-AB5F-4B43-AB83-0FA82459E7D1}"/>
              </a:ext>
            </a:extLst>
          </p:cNvPr>
          <p:cNvSpPr/>
          <p:nvPr/>
        </p:nvSpPr>
        <p:spPr bwMode="auto">
          <a:xfrm>
            <a:off x="8384912" y="1837321"/>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PaaS</a:t>
            </a:r>
            <a:endParaRPr lang="en-CA" sz="1961" b="1" dirty="0">
              <a:solidFill>
                <a:schemeClr val="tx1"/>
              </a:solidFill>
            </a:endParaRPr>
          </a:p>
        </p:txBody>
      </p:sp>
      <p:sp>
        <p:nvSpPr>
          <p:cNvPr id="44" name="Rectangle 43">
            <a:extLst>
              <a:ext uri="{FF2B5EF4-FFF2-40B4-BE49-F238E27FC236}">
                <a16:creationId xmlns:a16="http://schemas.microsoft.com/office/drawing/2014/main" id="{36790524-21B1-42D0-8236-84658010F617}"/>
              </a:ext>
            </a:extLst>
          </p:cNvPr>
          <p:cNvSpPr/>
          <p:nvPr/>
        </p:nvSpPr>
        <p:spPr bwMode="auto">
          <a:xfrm>
            <a:off x="2693744" y="2771604"/>
            <a:ext cx="1378452" cy="588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solidFill>
                  <a:schemeClr val="tx1"/>
                </a:solidFill>
              </a:rPr>
              <a:t>SaaS</a:t>
            </a:r>
            <a:endParaRPr lang="en-CA" sz="1961" b="1" dirty="0">
              <a:solidFill>
                <a:schemeClr val="tx1"/>
              </a:solidFill>
            </a:endParaRPr>
          </a:p>
        </p:txBody>
      </p:sp>
      <p:pic>
        <p:nvPicPr>
          <p:cNvPr id="7" name="Image 6">
            <a:extLst>
              <a:ext uri="{FF2B5EF4-FFF2-40B4-BE49-F238E27FC236}">
                <a16:creationId xmlns:a16="http://schemas.microsoft.com/office/drawing/2014/main" id="{B59420CE-DB76-4A50-A1B4-D54FDAEB6D20}"/>
              </a:ext>
            </a:extLst>
          </p:cNvPr>
          <p:cNvPicPr>
            <a:picLocks noChangeAspect="1"/>
          </p:cNvPicPr>
          <p:nvPr/>
        </p:nvPicPr>
        <p:blipFill>
          <a:blip r:embed="rId3"/>
          <a:stretch>
            <a:fillRect/>
          </a:stretch>
        </p:blipFill>
        <p:spPr>
          <a:xfrm>
            <a:off x="6106906" y="5075386"/>
            <a:ext cx="520899" cy="1050728"/>
          </a:xfrm>
          <a:prstGeom prst="rect">
            <a:avLst/>
          </a:prstGeom>
        </p:spPr>
      </p:pic>
      <p:sp>
        <p:nvSpPr>
          <p:cNvPr id="28" name="Organigramme : Connecteur 27">
            <a:extLst>
              <a:ext uri="{FF2B5EF4-FFF2-40B4-BE49-F238E27FC236}">
                <a16:creationId xmlns:a16="http://schemas.microsoft.com/office/drawing/2014/main" id="{3330A8A6-3A70-4A40-8E86-D747E8220B91}"/>
              </a:ext>
            </a:extLst>
          </p:cNvPr>
          <p:cNvSpPr/>
          <p:nvPr/>
        </p:nvSpPr>
        <p:spPr bwMode="auto">
          <a:xfrm>
            <a:off x="4531559" y="5153197"/>
            <a:ext cx="726755" cy="702766"/>
          </a:xfrm>
          <a:prstGeom prst="flowChartConnector">
            <a:avLst/>
          </a:prstGeom>
          <a:solidFill>
            <a:srgbClr val="3E67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500138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68B60AF-AE9C-4D20-B82A-9B3E82575C1D}"/>
              </a:ext>
            </a:extLst>
          </p:cNvPr>
          <p:cNvSpPr>
            <a:spLocks noGrp="1"/>
          </p:cNvSpPr>
          <p:nvPr>
            <p:ph type="title"/>
          </p:nvPr>
        </p:nvSpPr>
        <p:spPr/>
        <p:txBody>
          <a:bodyPr/>
          <a:lstStyle/>
          <a:p>
            <a:r>
              <a:rPr lang="en-CA" dirty="0"/>
              <a:t>Separation of Responsibilities in Azure Model</a:t>
            </a:r>
          </a:p>
        </p:txBody>
      </p:sp>
      <p:grpSp>
        <p:nvGrpSpPr>
          <p:cNvPr id="71" name="Groupe 70">
            <a:extLst>
              <a:ext uri="{FF2B5EF4-FFF2-40B4-BE49-F238E27FC236}">
                <a16:creationId xmlns:a16="http://schemas.microsoft.com/office/drawing/2014/main" id="{A8953821-7488-4F33-8093-960AD6FABF4B}"/>
              </a:ext>
            </a:extLst>
          </p:cNvPr>
          <p:cNvGrpSpPr/>
          <p:nvPr/>
        </p:nvGrpSpPr>
        <p:grpSpPr>
          <a:xfrm>
            <a:off x="1052169" y="1965753"/>
            <a:ext cx="1894904" cy="3879608"/>
            <a:chOff x="1052169" y="1965753"/>
            <a:chExt cx="1894904" cy="3879608"/>
          </a:xfrm>
        </p:grpSpPr>
        <p:sp>
          <p:nvSpPr>
            <p:cNvPr id="6" name="Rectangle 5">
              <a:extLst>
                <a:ext uri="{FF2B5EF4-FFF2-40B4-BE49-F238E27FC236}">
                  <a16:creationId xmlns:a16="http://schemas.microsoft.com/office/drawing/2014/main" id="{B01B3043-FF60-41DF-B07E-D22CB6E500EE}"/>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7" name="Rectangle 6">
              <a:extLst>
                <a:ext uri="{FF2B5EF4-FFF2-40B4-BE49-F238E27FC236}">
                  <a16:creationId xmlns:a16="http://schemas.microsoft.com/office/drawing/2014/main" id="{DCBF5131-6DE8-477A-8E12-B59B18A9D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F69549A0-8274-4F73-BBB3-4C900C193D63}"/>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9" name="Rectangle 8">
              <a:extLst>
                <a:ext uri="{FF2B5EF4-FFF2-40B4-BE49-F238E27FC236}">
                  <a16:creationId xmlns:a16="http://schemas.microsoft.com/office/drawing/2014/main" id="{919EF5F0-CCAD-4BE5-B84A-14BFD075F075}"/>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10" name="Rectangle 9">
              <a:extLst>
                <a:ext uri="{FF2B5EF4-FFF2-40B4-BE49-F238E27FC236}">
                  <a16:creationId xmlns:a16="http://schemas.microsoft.com/office/drawing/2014/main" id="{9C46A7E9-D9C3-44EE-A41F-D5CF052BF312}"/>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11" name="Rectangle 10">
              <a:extLst>
                <a:ext uri="{FF2B5EF4-FFF2-40B4-BE49-F238E27FC236}">
                  <a16:creationId xmlns:a16="http://schemas.microsoft.com/office/drawing/2014/main" id="{074B6099-94EE-46C3-A135-B9B96C12A9A4}"/>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12" name="Rectangle 11">
              <a:extLst>
                <a:ext uri="{FF2B5EF4-FFF2-40B4-BE49-F238E27FC236}">
                  <a16:creationId xmlns:a16="http://schemas.microsoft.com/office/drawing/2014/main" id="{542FE1BC-4511-4E1A-9D0B-706A51A18A20}"/>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13" name="Rectangle 12">
              <a:extLst>
                <a:ext uri="{FF2B5EF4-FFF2-40B4-BE49-F238E27FC236}">
                  <a16:creationId xmlns:a16="http://schemas.microsoft.com/office/drawing/2014/main" id="{65074CBE-666A-45A3-B6D0-0DCAE40C5F62}"/>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14" name="Rectangle 13">
              <a:extLst>
                <a:ext uri="{FF2B5EF4-FFF2-40B4-BE49-F238E27FC236}">
                  <a16:creationId xmlns:a16="http://schemas.microsoft.com/office/drawing/2014/main" id="{5AD94A96-3593-45BF-A3F1-471527CCC81C}"/>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15" name="Rectangle 14">
              <a:extLst>
                <a:ext uri="{FF2B5EF4-FFF2-40B4-BE49-F238E27FC236}">
                  <a16:creationId xmlns:a16="http://schemas.microsoft.com/office/drawing/2014/main" id="{B35F6165-FF1E-4B4F-855F-A7D8998B6A44}"/>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16" name="Left Brace 104">
              <a:extLst>
                <a:ext uri="{FF2B5EF4-FFF2-40B4-BE49-F238E27FC236}">
                  <a16:creationId xmlns:a16="http://schemas.microsoft.com/office/drawing/2014/main" id="{3DE533F5-98AF-4CBA-BE2D-178F4D575257}"/>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17" name="TextBox 52">
              <a:extLst>
                <a:ext uri="{FF2B5EF4-FFF2-40B4-BE49-F238E27FC236}">
                  <a16:creationId xmlns:a16="http://schemas.microsoft.com/office/drawing/2014/main" id="{B4232254-7099-4ED6-BA6E-DEDE4C9AA309}"/>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19" name="Rectangle 18">
            <a:extLst>
              <a:ext uri="{FF2B5EF4-FFF2-40B4-BE49-F238E27FC236}">
                <a16:creationId xmlns:a16="http://schemas.microsoft.com/office/drawing/2014/main" id="{5F2B4B58-68DC-4BF0-8A58-C06C76C3126B}"/>
              </a:ext>
            </a:extLst>
          </p:cNvPr>
          <p:cNvSpPr/>
          <p:nvPr/>
        </p:nvSpPr>
        <p:spPr>
          <a:xfrm>
            <a:off x="3816281" y="1948915"/>
            <a:ext cx="2153547"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Infrastructure</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20" name="Rectangle 19">
            <a:extLst>
              <a:ext uri="{FF2B5EF4-FFF2-40B4-BE49-F238E27FC236}">
                <a16:creationId xmlns:a16="http://schemas.microsoft.com/office/drawing/2014/main" id="{AAA8D723-CCA8-41AA-85E0-4BE9DF3F66DD}"/>
              </a:ext>
            </a:extLst>
          </p:cNvPr>
          <p:cNvSpPr/>
          <p:nvPr/>
        </p:nvSpPr>
        <p:spPr>
          <a:xfrm>
            <a:off x="4219187" y="5134929"/>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Storage</a:t>
            </a:r>
          </a:p>
        </p:txBody>
      </p:sp>
      <p:sp>
        <p:nvSpPr>
          <p:cNvPr id="21" name="Rectangle 20">
            <a:extLst>
              <a:ext uri="{FF2B5EF4-FFF2-40B4-BE49-F238E27FC236}">
                <a16:creationId xmlns:a16="http://schemas.microsoft.com/office/drawing/2014/main" id="{673E8078-AC72-4592-BFDD-9354A86D6315}"/>
              </a:ext>
            </a:extLst>
          </p:cNvPr>
          <p:cNvSpPr/>
          <p:nvPr/>
        </p:nvSpPr>
        <p:spPr>
          <a:xfrm>
            <a:off x="4219187" y="4757501"/>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Servers</a:t>
            </a:r>
          </a:p>
        </p:txBody>
      </p:sp>
      <p:sp>
        <p:nvSpPr>
          <p:cNvPr id="22" name="Rectangle 21">
            <a:extLst>
              <a:ext uri="{FF2B5EF4-FFF2-40B4-BE49-F238E27FC236}">
                <a16:creationId xmlns:a16="http://schemas.microsoft.com/office/drawing/2014/main" id="{B6FE63FE-DC07-441F-938F-1572B7E66E34}"/>
              </a:ext>
            </a:extLst>
          </p:cNvPr>
          <p:cNvSpPr/>
          <p:nvPr/>
        </p:nvSpPr>
        <p:spPr>
          <a:xfrm>
            <a:off x="4219187" y="5512355"/>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a:solidFill>
                  <a:schemeClr val="tx1">
                    <a:alpha val="99000"/>
                  </a:schemeClr>
                </a:solidFill>
                <a:latin typeface="Segoe UI"/>
                <a:ea typeface="Segoe UI" pitchFamily="34" charset="0"/>
                <a:cs typeface="Segoe UI" pitchFamily="34" charset="0"/>
              </a:rPr>
              <a:t>Networking</a:t>
            </a:r>
          </a:p>
        </p:txBody>
      </p:sp>
      <p:sp>
        <p:nvSpPr>
          <p:cNvPr id="23" name="Rectangle 22">
            <a:extLst>
              <a:ext uri="{FF2B5EF4-FFF2-40B4-BE49-F238E27FC236}">
                <a16:creationId xmlns:a16="http://schemas.microsoft.com/office/drawing/2014/main" id="{36BD1C42-C8BD-4200-866E-A7398157154B}"/>
              </a:ext>
            </a:extLst>
          </p:cNvPr>
          <p:cNvSpPr/>
          <p:nvPr/>
        </p:nvSpPr>
        <p:spPr>
          <a:xfrm>
            <a:off x="4219187" y="4002644"/>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O/S</a:t>
            </a:r>
          </a:p>
        </p:txBody>
      </p:sp>
      <p:sp>
        <p:nvSpPr>
          <p:cNvPr id="24" name="Rectangle 23">
            <a:extLst>
              <a:ext uri="{FF2B5EF4-FFF2-40B4-BE49-F238E27FC236}">
                <a16:creationId xmlns:a16="http://schemas.microsoft.com/office/drawing/2014/main" id="{0F885366-980A-4965-B4AF-E6CE37CEB6A1}"/>
              </a:ext>
            </a:extLst>
          </p:cNvPr>
          <p:cNvSpPr/>
          <p:nvPr/>
        </p:nvSpPr>
        <p:spPr>
          <a:xfrm>
            <a:off x="4219187" y="3625216"/>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Middleware</a:t>
            </a:r>
          </a:p>
        </p:txBody>
      </p:sp>
      <p:sp>
        <p:nvSpPr>
          <p:cNvPr id="25" name="Rectangle 24">
            <a:extLst>
              <a:ext uri="{FF2B5EF4-FFF2-40B4-BE49-F238E27FC236}">
                <a16:creationId xmlns:a16="http://schemas.microsoft.com/office/drawing/2014/main" id="{3CAE5659-6D0E-4E20-ABA9-D3AA977B8365}"/>
              </a:ext>
            </a:extLst>
          </p:cNvPr>
          <p:cNvSpPr/>
          <p:nvPr/>
        </p:nvSpPr>
        <p:spPr>
          <a:xfrm>
            <a:off x="4219187" y="4380072"/>
            <a:ext cx="1360191" cy="316170"/>
          </a:xfrm>
          <a:prstGeom prst="rect">
            <a:avLst/>
          </a:prstGeom>
          <a:solidFill>
            <a:srgbClr val="00BCF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Virtualization</a:t>
            </a:r>
          </a:p>
        </p:txBody>
      </p:sp>
      <p:sp>
        <p:nvSpPr>
          <p:cNvPr id="26" name="Rectangle 25">
            <a:extLst>
              <a:ext uri="{FF2B5EF4-FFF2-40B4-BE49-F238E27FC236}">
                <a16:creationId xmlns:a16="http://schemas.microsoft.com/office/drawing/2014/main" id="{122225E2-7400-4469-AF0F-77505C483D90}"/>
              </a:ext>
            </a:extLst>
          </p:cNvPr>
          <p:cNvSpPr/>
          <p:nvPr/>
        </p:nvSpPr>
        <p:spPr>
          <a:xfrm>
            <a:off x="4219187" y="2870359"/>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sp>
        <p:nvSpPr>
          <p:cNvPr id="27" name="Rectangle 26">
            <a:extLst>
              <a:ext uri="{FF2B5EF4-FFF2-40B4-BE49-F238E27FC236}">
                <a16:creationId xmlns:a16="http://schemas.microsoft.com/office/drawing/2014/main" id="{7F107A3B-E8B7-459F-9BED-388109E98811}"/>
              </a:ext>
            </a:extLst>
          </p:cNvPr>
          <p:cNvSpPr/>
          <p:nvPr/>
        </p:nvSpPr>
        <p:spPr>
          <a:xfrm>
            <a:off x="4219187" y="2492931"/>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28" name="Rectangle 27">
            <a:extLst>
              <a:ext uri="{FF2B5EF4-FFF2-40B4-BE49-F238E27FC236}">
                <a16:creationId xmlns:a16="http://schemas.microsoft.com/office/drawing/2014/main" id="{C60C33BF-3CFD-4739-939B-7242764D50FB}"/>
              </a:ext>
            </a:extLst>
          </p:cNvPr>
          <p:cNvSpPr/>
          <p:nvPr/>
        </p:nvSpPr>
        <p:spPr>
          <a:xfrm>
            <a:off x="4219187" y="3247787"/>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Runtime</a:t>
            </a:r>
          </a:p>
        </p:txBody>
      </p:sp>
      <p:sp>
        <p:nvSpPr>
          <p:cNvPr id="29" name="Left Brace 117">
            <a:extLst>
              <a:ext uri="{FF2B5EF4-FFF2-40B4-BE49-F238E27FC236}">
                <a16:creationId xmlns:a16="http://schemas.microsoft.com/office/drawing/2014/main" id="{EA8F1984-8756-43AC-87CC-DD2B835FABFE}"/>
              </a:ext>
            </a:extLst>
          </p:cNvPr>
          <p:cNvSpPr/>
          <p:nvPr/>
        </p:nvSpPr>
        <p:spPr>
          <a:xfrm flipH="1">
            <a:off x="5587042" y="4345958"/>
            <a:ext cx="189801" cy="146384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0" name="TextBox 56">
            <a:extLst>
              <a:ext uri="{FF2B5EF4-FFF2-40B4-BE49-F238E27FC236}">
                <a16:creationId xmlns:a16="http://schemas.microsoft.com/office/drawing/2014/main" id="{421C58AC-7397-41D2-948E-365F9FA9B322}"/>
              </a:ext>
            </a:extLst>
          </p:cNvPr>
          <p:cNvSpPr txBox="1"/>
          <p:nvPr/>
        </p:nvSpPr>
        <p:spPr>
          <a:xfrm flipH="1">
            <a:off x="5678630" y="4136199"/>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31" name="Left Brace 119">
            <a:extLst>
              <a:ext uri="{FF2B5EF4-FFF2-40B4-BE49-F238E27FC236}">
                <a16:creationId xmlns:a16="http://schemas.microsoft.com/office/drawing/2014/main" id="{58B18091-1AFC-4762-834A-03BB488F3503}"/>
              </a:ext>
            </a:extLst>
          </p:cNvPr>
          <p:cNvSpPr/>
          <p:nvPr/>
        </p:nvSpPr>
        <p:spPr>
          <a:xfrm>
            <a:off x="4104187" y="2492931"/>
            <a:ext cx="110717" cy="182588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2" name="TextBox 58">
            <a:extLst>
              <a:ext uri="{FF2B5EF4-FFF2-40B4-BE49-F238E27FC236}">
                <a16:creationId xmlns:a16="http://schemas.microsoft.com/office/drawing/2014/main" id="{5138A54B-5B62-4B46-8235-2C4FDE0047E8}"/>
              </a:ext>
            </a:extLst>
          </p:cNvPr>
          <p:cNvSpPr txBox="1"/>
          <p:nvPr/>
        </p:nvSpPr>
        <p:spPr>
          <a:xfrm>
            <a:off x="3761890" y="2879090"/>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nvGrpSpPr>
          <p:cNvPr id="72" name="Groupe 71">
            <a:extLst>
              <a:ext uri="{FF2B5EF4-FFF2-40B4-BE49-F238E27FC236}">
                <a16:creationId xmlns:a16="http://schemas.microsoft.com/office/drawing/2014/main" id="{4EB575D6-7B7F-43C9-A756-E7AD42FB4F35}"/>
              </a:ext>
            </a:extLst>
          </p:cNvPr>
          <p:cNvGrpSpPr/>
          <p:nvPr/>
        </p:nvGrpSpPr>
        <p:grpSpPr>
          <a:xfrm>
            <a:off x="6559478" y="2009660"/>
            <a:ext cx="2247074" cy="3886475"/>
            <a:chOff x="6559478" y="2009660"/>
            <a:chExt cx="2247074" cy="3886475"/>
          </a:xfrm>
        </p:grpSpPr>
        <p:sp>
          <p:nvSpPr>
            <p:cNvPr id="34" name="Rectangle 33">
              <a:extLst>
                <a:ext uri="{FF2B5EF4-FFF2-40B4-BE49-F238E27FC236}">
                  <a16:creationId xmlns:a16="http://schemas.microsoft.com/office/drawing/2014/main" id="{D33C882B-5BCC-415E-A2F7-A8795323EFF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35" name="Left Brace 123">
              <a:extLst>
                <a:ext uri="{FF2B5EF4-FFF2-40B4-BE49-F238E27FC236}">
                  <a16:creationId xmlns:a16="http://schemas.microsoft.com/office/drawing/2014/main" id="{074CB946-F6E6-4ABA-BCEF-54C1CF18FFFB}"/>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6" name="TextBox 54">
              <a:extLst>
                <a:ext uri="{FF2B5EF4-FFF2-40B4-BE49-F238E27FC236}">
                  <a16:creationId xmlns:a16="http://schemas.microsoft.com/office/drawing/2014/main" id="{DE0A7A05-F14A-427C-AEEF-655ECE461DEA}"/>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37" name="Left Brace 125">
              <a:extLst>
                <a:ext uri="{FF2B5EF4-FFF2-40B4-BE49-F238E27FC236}">
                  <a16:creationId xmlns:a16="http://schemas.microsoft.com/office/drawing/2014/main" id="{685597B8-4A7E-4FAD-B898-9433EDB5AED3}"/>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38" name="TextBox 60">
              <a:extLst>
                <a:ext uri="{FF2B5EF4-FFF2-40B4-BE49-F238E27FC236}">
                  <a16:creationId xmlns:a16="http://schemas.microsoft.com/office/drawing/2014/main" id="{0DBE9E6C-B841-4E21-BABC-5C00F1DD7191}"/>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39" name="Rectangle 38">
              <a:extLst>
                <a:ext uri="{FF2B5EF4-FFF2-40B4-BE49-F238E27FC236}">
                  <a16:creationId xmlns:a16="http://schemas.microsoft.com/office/drawing/2014/main" id="{E8AEE397-9F47-41B5-B07F-5A9116B4E394}"/>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40" name="Rectangle 39">
              <a:extLst>
                <a:ext uri="{FF2B5EF4-FFF2-40B4-BE49-F238E27FC236}">
                  <a16:creationId xmlns:a16="http://schemas.microsoft.com/office/drawing/2014/main" id="{6AA22BB3-2536-41D5-9CD5-2B1F56C78B3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41" name="Rectangle 40">
              <a:extLst>
                <a:ext uri="{FF2B5EF4-FFF2-40B4-BE49-F238E27FC236}">
                  <a16:creationId xmlns:a16="http://schemas.microsoft.com/office/drawing/2014/main" id="{75152135-1280-4AFB-9B6B-A22120CC4E4F}"/>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42" name="Rectangle 41">
              <a:extLst>
                <a:ext uri="{FF2B5EF4-FFF2-40B4-BE49-F238E27FC236}">
                  <a16:creationId xmlns:a16="http://schemas.microsoft.com/office/drawing/2014/main" id="{44866F97-F012-4DE3-9966-79C2EAE326C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43" name="Rectangle 42">
              <a:extLst>
                <a:ext uri="{FF2B5EF4-FFF2-40B4-BE49-F238E27FC236}">
                  <a16:creationId xmlns:a16="http://schemas.microsoft.com/office/drawing/2014/main" id="{032B4F3F-66B5-4602-BFEC-AAD39A8B6045}"/>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44" name="Rectangle 43">
              <a:extLst>
                <a:ext uri="{FF2B5EF4-FFF2-40B4-BE49-F238E27FC236}">
                  <a16:creationId xmlns:a16="http://schemas.microsoft.com/office/drawing/2014/main" id="{CCFA63C3-7F86-406D-B86F-3E53088A6B2F}"/>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45" name="Rectangle 44">
              <a:extLst>
                <a:ext uri="{FF2B5EF4-FFF2-40B4-BE49-F238E27FC236}">
                  <a16:creationId xmlns:a16="http://schemas.microsoft.com/office/drawing/2014/main" id="{634DD817-5873-4215-814A-8D94B8BB3099}"/>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46" name="Rectangle 45">
              <a:extLst>
                <a:ext uri="{FF2B5EF4-FFF2-40B4-BE49-F238E27FC236}">
                  <a16:creationId xmlns:a16="http://schemas.microsoft.com/office/drawing/2014/main" id="{93EFE9D9-1C3F-4F52-8E56-490958BF1F02}"/>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47" name="Rectangle 46">
              <a:extLst>
                <a:ext uri="{FF2B5EF4-FFF2-40B4-BE49-F238E27FC236}">
                  <a16:creationId xmlns:a16="http://schemas.microsoft.com/office/drawing/2014/main" id="{85ED0F49-5E32-4044-BA19-F7CD72B5C854}"/>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Data</a:t>
              </a:r>
            </a:p>
          </p:txBody>
        </p:sp>
      </p:grpSp>
      <p:sp>
        <p:nvSpPr>
          <p:cNvPr id="49" name="Rectangle 48">
            <a:extLst>
              <a:ext uri="{FF2B5EF4-FFF2-40B4-BE49-F238E27FC236}">
                <a16:creationId xmlns:a16="http://schemas.microsoft.com/office/drawing/2014/main" id="{F5DCC414-90FE-42E3-B9E0-948835D1693E}"/>
              </a:ext>
            </a:extLst>
          </p:cNvPr>
          <p:cNvSpPr/>
          <p:nvPr/>
        </p:nvSpPr>
        <p:spPr>
          <a:xfrm>
            <a:off x="9321835" y="1980660"/>
            <a:ext cx="1684012"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Software</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0" name="Left Brace 138">
            <a:extLst>
              <a:ext uri="{FF2B5EF4-FFF2-40B4-BE49-F238E27FC236}">
                <a16:creationId xmlns:a16="http://schemas.microsoft.com/office/drawing/2014/main" id="{F5029E75-8CBF-4D19-BD78-D19E07272A70}"/>
              </a:ext>
            </a:extLst>
          </p:cNvPr>
          <p:cNvSpPr/>
          <p:nvPr/>
        </p:nvSpPr>
        <p:spPr>
          <a:xfrm flipH="1">
            <a:off x="10856388" y="2508864"/>
            <a:ext cx="166101" cy="335826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51" name="TextBox 64">
            <a:extLst>
              <a:ext uri="{FF2B5EF4-FFF2-40B4-BE49-F238E27FC236}">
                <a16:creationId xmlns:a16="http://schemas.microsoft.com/office/drawing/2014/main" id="{D8F4743F-4173-4BA5-A04B-CF0442378502}"/>
              </a:ext>
            </a:extLst>
          </p:cNvPr>
          <p:cNvSpPr txBox="1"/>
          <p:nvPr/>
        </p:nvSpPr>
        <p:spPr>
          <a:xfrm flipH="1">
            <a:off x="10982720" y="3353116"/>
            <a:ext cx="384721" cy="168180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i="1" dirty="0">
                <a:solidFill>
                  <a:srgbClr val="595959">
                    <a:alpha val="99000"/>
                  </a:srgbClr>
                </a:solidFill>
                <a:latin typeface="Segoe UI"/>
                <a:ea typeface="Kozuka Gothic Pro R" pitchFamily="34" charset="-128"/>
              </a:rPr>
              <a:t>Managed by Microsoft</a:t>
            </a:r>
          </a:p>
        </p:txBody>
      </p:sp>
      <p:sp>
        <p:nvSpPr>
          <p:cNvPr id="52" name="Rectangle 51">
            <a:extLst>
              <a:ext uri="{FF2B5EF4-FFF2-40B4-BE49-F238E27FC236}">
                <a16:creationId xmlns:a16="http://schemas.microsoft.com/office/drawing/2014/main" id="{C2FE6739-6F49-41D6-AF84-B9A68FD573F0}"/>
              </a:ext>
            </a:extLst>
          </p:cNvPr>
          <p:cNvSpPr/>
          <p:nvPr/>
        </p:nvSpPr>
        <p:spPr>
          <a:xfrm>
            <a:off x="9488427" y="5166672"/>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BF9E9862-BB1C-4420-B160-0A2258B72C40}"/>
              </a:ext>
            </a:extLst>
          </p:cNvPr>
          <p:cNvSpPr/>
          <p:nvPr/>
        </p:nvSpPr>
        <p:spPr>
          <a:xfrm>
            <a:off x="9488427" y="4789243"/>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54" name="Rectangle 53">
            <a:extLst>
              <a:ext uri="{FF2B5EF4-FFF2-40B4-BE49-F238E27FC236}">
                <a16:creationId xmlns:a16="http://schemas.microsoft.com/office/drawing/2014/main" id="{9D95B41B-3500-4A14-A9E6-8781FDB8A0A3}"/>
              </a:ext>
            </a:extLst>
          </p:cNvPr>
          <p:cNvSpPr/>
          <p:nvPr/>
        </p:nvSpPr>
        <p:spPr>
          <a:xfrm>
            <a:off x="9488427" y="5544098"/>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55" name="Rectangle 54">
            <a:extLst>
              <a:ext uri="{FF2B5EF4-FFF2-40B4-BE49-F238E27FC236}">
                <a16:creationId xmlns:a16="http://schemas.microsoft.com/office/drawing/2014/main" id="{361B0AA3-C392-439B-9767-4874582337BF}"/>
              </a:ext>
            </a:extLst>
          </p:cNvPr>
          <p:cNvSpPr/>
          <p:nvPr/>
        </p:nvSpPr>
        <p:spPr>
          <a:xfrm>
            <a:off x="9488427" y="4034386"/>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56" name="Rectangle 55">
            <a:extLst>
              <a:ext uri="{FF2B5EF4-FFF2-40B4-BE49-F238E27FC236}">
                <a16:creationId xmlns:a16="http://schemas.microsoft.com/office/drawing/2014/main" id="{8394F529-8D12-49DD-9DA6-23C1D8FB3B82}"/>
              </a:ext>
            </a:extLst>
          </p:cNvPr>
          <p:cNvSpPr/>
          <p:nvPr/>
        </p:nvSpPr>
        <p:spPr>
          <a:xfrm>
            <a:off x="9488427" y="3656958"/>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Middleware</a:t>
            </a:r>
          </a:p>
        </p:txBody>
      </p:sp>
      <p:sp>
        <p:nvSpPr>
          <p:cNvPr id="57" name="Rectangle 56">
            <a:extLst>
              <a:ext uri="{FF2B5EF4-FFF2-40B4-BE49-F238E27FC236}">
                <a16:creationId xmlns:a16="http://schemas.microsoft.com/office/drawing/2014/main" id="{ACFC671A-511B-409A-9F1B-4C67A40393D5}"/>
              </a:ext>
            </a:extLst>
          </p:cNvPr>
          <p:cNvSpPr/>
          <p:nvPr/>
        </p:nvSpPr>
        <p:spPr>
          <a:xfrm>
            <a:off x="9488427" y="4411815"/>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58" name="Rectangle 57">
            <a:extLst>
              <a:ext uri="{FF2B5EF4-FFF2-40B4-BE49-F238E27FC236}">
                <a16:creationId xmlns:a16="http://schemas.microsoft.com/office/drawing/2014/main" id="{AEBE14EA-184E-4FF6-8074-E08159BDA2C9}"/>
              </a:ext>
            </a:extLst>
          </p:cNvPr>
          <p:cNvSpPr/>
          <p:nvPr/>
        </p:nvSpPr>
        <p:spPr>
          <a:xfrm>
            <a:off x="9488427" y="2524673"/>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Applications</a:t>
            </a:r>
          </a:p>
        </p:txBody>
      </p:sp>
      <p:sp>
        <p:nvSpPr>
          <p:cNvPr id="59" name="Rectangle 58">
            <a:extLst>
              <a:ext uri="{FF2B5EF4-FFF2-40B4-BE49-F238E27FC236}">
                <a16:creationId xmlns:a16="http://schemas.microsoft.com/office/drawing/2014/main" id="{0B1F7FA0-4CA4-4924-8224-1B2DDF787F39}"/>
              </a:ext>
            </a:extLst>
          </p:cNvPr>
          <p:cNvSpPr/>
          <p:nvPr/>
        </p:nvSpPr>
        <p:spPr>
          <a:xfrm>
            <a:off x="9488427" y="3279530"/>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60" name="Rectangle 59">
            <a:extLst>
              <a:ext uri="{FF2B5EF4-FFF2-40B4-BE49-F238E27FC236}">
                <a16:creationId xmlns:a16="http://schemas.microsoft.com/office/drawing/2014/main" id="{CD97925C-E672-42D6-8416-161391E17158}"/>
              </a:ext>
            </a:extLst>
          </p:cNvPr>
          <p:cNvSpPr/>
          <p:nvPr/>
        </p:nvSpPr>
        <p:spPr>
          <a:xfrm>
            <a:off x="9488427" y="2902101"/>
            <a:ext cx="1360190" cy="316170"/>
          </a:xfrm>
          <a:prstGeom prst="rect">
            <a:avLst/>
          </a:prstGeom>
          <a:solidFill>
            <a:srgbClr val="0FB2E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Data</a:t>
            </a:r>
          </a:p>
        </p:txBody>
      </p:sp>
    </p:spTree>
    <p:extLst>
      <p:ext uri="{BB962C8B-B14F-4D97-AF65-F5344CB8AC3E}">
        <p14:creationId xmlns:p14="http://schemas.microsoft.com/office/powerpoint/2010/main" val="1107821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6E8A0-C2C9-4C1F-AA38-607DDBC9DC00}"/>
              </a:ext>
            </a:extLst>
          </p:cNvPr>
          <p:cNvSpPr>
            <a:spLocks noGrp="1"/>
          </p:cNvSpPr>
          <p:nvPr>
            <p:ph type="title"/>
          </p:nvPr>
        </p:nvSpPr>
        <p:spPr/>
        <p:txBody>
          <a:bodyPr/>
          <a:lstStyle/>
          <a:p>
            <a:r>
              <a:rPr lang="en-US" dirty="0"/>
              <a:t>Cloud migration strategy</a:t>
            </a:r>
          </a:p>
        </p:txBody>
      </p:sp>
      <p:sp>
        <p:nvSpPr>
          <p:cNvPr id="3" name="Espace réservé du texte 2">
            <a:extLst>
              <a:ext uri="{FF2B5EF4-FFF2-40B4-BE49-F238E27FC236}">
                <a16:creationId xmlns:a16="http://schemas.microsoft.com/office/drawing/2014/main" id="{03FAC44D-BD38-40BE-87B9-5F80067E6E56}"/>
              </a:ext>
            </a:extLst>
          </p:cNvPr>
          <p:cNvSpPr>
            <a:spLocks noGrp="1"/>
          </p:cNvSpPr>
          <p:nvPr>
            <p:ph type="body" sz="quarter" idx="10"/>
          </p:nvPr>
        </p:nvSpPr>
        <p:spPr>
          <a:xfrm>
            <a:off x="586390" y="1434370"/>
            <a:ext cx="11018520" cy="1465016"/>
          </a:xfrm>
        </p:spPr>
        <p:txBody>
          <a:bodyPr/>
          <a:lstStyle/>
          <a:p>
            <a:r>
              <a:rPr lang="en-US" dirty="0"/>
              <a:t>Migration strategies typically fall into one of four categories:</a:t>
            </a:r>
          </a:p>
          <a:p>
            <a:endParaRPr lang="en-US" dirty="0"/>
          </a:p>
          <a:p>
            <a:endParaRPr lang="en-CA" dirty="0"/>
          </a:p>
        </p:txBody>
      </p:sp>
      <p:pic>
        <p:nvPicPr>
          <p:cNvPr id="4" name="Image 3">
            <a:extLst>
              <a:ext uri="{FF2B5EF4-FFF2-40B4-BE49-F238E27FC236}">
                <a16:creationId xmlns:a16="http://schemas.microsoft.com/office/drawing/2014/main" id="{377BC0BD-1EA3-4F68-924D-F7659205C31B}"/>
              </a:ext>
            </a:extLst>
          </p:cNvPr>
          <p:cNvPicPr>
            <a:picLocks noChangeAspect="1"/>
          </p:cNvPicPr>
          <p:nvPr/>
        </p:nvPicPr>
        <p:blipFill>
          <a:blip r:embed="rId3"/>
          <a:stretch>
            <a:fillRect/>
          </a:stretch>
        </p:blipFill>
        <p:spPr>
          <a:xfrm>
            <a:off x="1611981" y="1936191"/>
            <a:ext cx="8968038" cy="4744907"/>
          </a:xfrm>
          <a:prstGeom prst="rect">
            <a:avLst/>
          </a:prstGeom>
        </p:spPr>
      </p:pic>
    </p:spTree>
    <p:extLst>
      <p:ext uri="{BB962C8B-B14F-4D97-AF65-F5344CB8AC3E}">
        <p14:creationId xmlns:p14="http://schemas.microsoft.com/office/powerpoint/2010/main" val="13484395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759409-2413-4AEF-AD91-E5A74D1B5E0F}"/>
              </a:ext>
            </a:extLst>
          </p:cNvPr>
          <p:cNvSpPr>
            <a:spLocks noGrp="1"/>
          </p:cNvSpPr>
          <p:nvPr>
            <p:ph type="title"/>
          </p:nvPr>
        </p:nvSpPr>
        <p:spPr>
          <a:xfrm>
            <a:off x="269241" y="289956"/>
            <a:ext cx="11655840" cy="553678"/>
          </a:xfrm>
        </p:spPr>
        <p:txBody>
          <a:bodyPr/>
          <a:lstStyle/>
          <a:p>
            <a:r>
              <a:rPr lang="en-US" sz="3598" dirty="0">
                <a:latin typeface="Segoe UI Semibold (En-têtes)"/>
              </a:rPr>
              <a:t>Cloud migration approaches</a:t>
            </a:r>
          </a:p>
        </p:txBody>
      </p:sp>
      <p:sp>
        <p:nvSpPr>
          <p:cNvPr id="5" name="Rectangle 4">
            <a:extLst>
              <a:ext uri="{FF2B5EF4-FFF2-40B4-BE49-F238E27FC236}">
                <a16:creationId xmlns:a16="http://schemas.microsoft.com/office/drawing/2014/main" id="{8A93AF72-A175-4F88-9343-77B07C77BBF2}"/>
              </a:ext>
            </a:extLst>
          </p:cNvPr>
          <p:cNvSpPr/>
          <p:nvPr/>
        </p:nvSpPr>
        <p:spPr bwMode="auto">
          <a:xfrm>
            <a:off x="568047" y="3023342"/>
            <a:ext cx="258403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A4AEE9F7-E2EC-4602-8807-A4AD0606C4D2}"/>
              </a:ext>
            </a:extLst>
          </p:cNvPr>
          <p:cNvSpPr/>
          <p:nvPr/>
        </p:nvSpPr>
        <p:spPr bwMode="auto">
          <a:xfrm>
            <a:off x="3222184" y="3023342"/>
            <a:ext cx="2987467"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509BE8F2-DEC0-4F1F-88BD-6AE36C080939}"/>
              </a:ext>
            </a:extLst>
          </p:cNvPr>
          <p:cNvSpPr/>
          <p:nvPr/>
        </p:nvSpPr>
        <p:spPr bwMode="auto">
          <a:xfrm>
            <a:off x="6263322" y="3023342"/>
            <a:ext cx="2629215"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B0EE458F-88F0-4A21-B241-277A4117A4CC}"/>
              </a:ext>
            </a:extLst>
          </p:cNvPr>
          <p:cNvSpPr/>
          <p:nvPr/>
        </p:nvSpPr>
        <p:spPr bwMode="auto">
          <a:xfrm>
            <a:off x="8920036" y="3009757"/>
            <a:ext cx="2405109" cy="145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ct val="0"/>
              </a:spcAft>
            </a:pPr>
            <a:endParaRPr lang="en-US" sz="192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7">
            <a:extLst>
              <a:ext uri="{FF2B5EF4-FFF2-40B4-BE49-F238E27FC236}">
                <a16:creationId xmlns:a16="http://schemas.microsoft.com/office/drawing/2014/main" id="{EBD0DAE0-7A28-485A-B1D6-7134912AD4FD}"/>
              </a:ext>
            </a:extLst>
          </p:cNvPr>
          <p:cNvSpPr txBox="1"/>
          <p:nvPr/>
        </p:nvSpPr>
        <p:spPr>
          <a:xfrm>
            <a:off x="568047" y="4480664"/>
            <a:ext cx="258403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094" fontAlgn="base">
              <a:spcBef>
                <a:spcPct val="0"/>
              </a:spcBef>
              <a:spcAft>
                <a:spcPct val="0"/>
              </a:spcAft>
            </a:pPr>
            <a:r>
              <a:rPr lang="fr-CA" sz="173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a:p>
            <a:pPr algn="l" defTabSz="896094" fontAlgn="base">
              <a:spcBef>
                <a:spcPts val="576"/>
              </a:spcBef>
              <a:spcAft>
                <a:spcPct val="0"/>
              </a:spcAft>
            </a:pPr>
            <a:r>
              <a:rPr lang="en-US"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Migrate applications as they are to take advantage of the cloud without the risks or costs associated with code changes</a:t>
            </a:r>
            <a:endParaRPr lang="fr-CA" sz="1568" dirty="0">
              <a:gradFill>
                <a:gsLst>
                  <a:gs pos="14159">
                    <a:schemeClr val="tx1"/>
                  </a:gs>
                  <a:gs pos="38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8">
            <a:extLst>
              <a:ext uri="{FF2B5EF4-FFF2-40B4-BE49-F238E27FC236}">
                <a16:creationId xmlns:a16="http://schemas.microsoft.com/office/drawing/2014/main" id="{FDDE05FD-6D99-4997-9792-0A6AB75B45BD}"/>
              </a:ext>
            </a:extLst>
          </p:cNvPr>
          <p:cNvSpPr txBox="1"/>
          <p:nvPr/>
        </p:nvSpPr>
        <p:spPr>
          <a:xfrm>
            <a:off x="3222186" y="4480663"/>
            <a:ext cx="2987466"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a:t>
            </a:r>
            <a:r>
              <a:rPr lang="fr-CA" sz="1730" b="1" i="1" cap="small" dirty="0">
                <a:gradFill>
                  <a:gsLst>
                    <a:gs pos="3247">
                      <a:srgbClr val="0078D7"/>
                    </a:gs>
                    <a:gs pos="25664">
                      <a:srgbClr val="0078D7"/>
                    </a:gs>
                  </a:gsLst>
                  <a:lin ang="5400000" scaled="0"/>
                </a:gradFill>
                <a:ea typeface="+mn-ea"/>
                <a:cs typeface="Segoe UI Semibold" panose="020B0702040204020203" pitchFamily="34" charset="0"/>
              </a:rPr>
              <a:t>re-factoring</a:t>
            </a:r>
            <a:r>
              <a:rPr lang="en-US" b="1" cap="small" dirty="0">
                <a:gradFill>
                  <a:gsLst>
                    <a:gs pos="3247">
                      <a:srgbClr val="0078D7"/>
                    </a:gs>
                    <a:gs pos="25664">
                      <a:srgbClr val="0078D7"/>
                    </a:gs>
                  </a:gsLst>
                  <a:lin ang="5400000" scaled="0"/>
                </a:gradFill>
                <a:ea typeface="+mn-ea"/>
                <a:cs typeface="Segoe UI Semibold" panose="020B0702040204020203" pitchFamily="34" charset="0"/>
              </a:rPr>
              <a:t>&gt;</a:t>
            </a:r>
          </a:p>
          <a:p>
            <a:pPr defTabSz="896094">
              <a:spcBef>
                <a:spcPts val="576"/>
              </a:spcBef>
            </a:pPr>
            <a:r>
              <a:rPr lang="en-US" sz="1568" dirty="0">
                <a:gradFill>
                  <a:gsLst>
                    <a:gs pos="14159">
                      <a:schemeClr val="tx1"/>
                    </a:gs>
                    <a:gs pos="38000">
                      <a:schemeClr val="tx1"/>
                    </a:gs>
                  </a:gsLst>
                  <a:lin ang="5400000" scaled="0"/>
                </a:gradFill>
                <a:latin typeface="Segoe UI" panose="020B0502040204020203" pitchFamily="34" charset="0"/>
              </a:rPr>
              <a:t>Leverage infrastructure as a service (IaaS) and platform as a service (PaaS) without code change</a:t>
            </a:r>
          </a:p>
        </p:txBody>
      </p:sp>
      <p:sp>
        <p:nvSpPr>
          <p:cNvPr id="11" name="TextBox 9">
            <a:extLst>
              <a:ext uri="{FF2B5EF4-FFF2-40B4-BE49-F238E27FC236}">
                <a16:creationId xmlns:a16="http://schemas.microsoft.com/office/drawing/2014/main" id="{176F1E51-F29C-4915-BD90-C089748D55D1}"/>
              </a:ext>
            </a:extLst>
          </p:cNvPr>
          <p:cNvSpPr txBox="1"/>
          <p:nvPr/>
        </p:nvSpPr>
        <p:spPr>
          <a:xfrm>
            <a:off x="6263322" y="4480663"/>
            <a:ext cx="2629215"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&lt;Re-architecting&gt;</a:t>
            </a:r>
          </a:p>
          <a:p>
            <a:pPr defTabSz="896094"/>
            <a:r>
              <a:rPr lang="en-US" sz="1568" dirty="0">
                <a:gradFill>
                  <a:gsLst>
                    <a:gs pos="14159">
                      <a:schemeClr val="tx1"/>
                    </a:gs>
                    <a:gs pos="38000">
                      <a:schemeClr val="tx1"/>
                    </a:gs>
                  </a:gsLst>
                  <a:lin ang="5400000" scaled="0"/>
                </a:gradFill>
                <a:latin typeface="Segoe UI" panose="020B0502040204020203" pitchFamily="34" charset="0"/>
              </a:rPr>
              <a:t>Upgrade your application to a resilient, highly scalable architecture that can be deployed independently.</a:t>
            </a:r>
          </a:p>
        </p:txBody>
      </p:sp>
      <p:sp>
        <p:nvSpPr>
          <p:cNvPr id="12" name="TextBox 10">
            <a:extLst>
              <a:ext uri="{FF2B5EF4-FFF2-40B4-BE49-F238E27FC236}">
                <a16:creationId xmlns:a16="http://schemas.microsoft.com/office/drawing/2014/main" id="{DC2A5131-4743-424E-B479-78869D86A9F2}"/>
              </a:ext>
            </a:extLst>
          </p:cNvPr>
          <p:cNvSpPr txBox="1"/>
          <p:nvPr/>
        </p:nvSpPr>
        <p:spPr>
          <a:xfrm>
            <a:off x="8962722" y="4480663"/>
            <a:ext cx="2405109" cy="209575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5761" tIns="140609" rIns="175761" bIns="140609" numCol="1"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896094"/>
            <a:r>
              <a:rPr lang="en-US" sz="1730" b="1" cap="small" dirty="0">
                <a:gradFill>
                  <a:gsLst>
                    <a:gs pos="3247">
                      <a:srgbClr val="0078D7"/>
                    </a:gs>
                    <a:gs pos="25664">
                      <a:srgbClr val="0078D7"/>
                    </a:gs>
                  </a:gsLst>
                  <a:lin ang="5400000" scaled="0"/>
                </a:gradFill>
                <a:ea typeface="+mn-ea"/>
                <a:cs typeface="Segoe UI Semibold" panose="020B0702040204020203" pitchFamily="34" charset="0"/>
              </a:rPr>
              <a:t>&lt;Rebuild&gt;</a:t>
            </a:r>
          </a:p>
          <a:p>
            <a:pPr defTabSz="896094"/>
            <a:r>
              <a:rPr lang="en-US" sz="1568" dirty="0">
                <a:gradFill>
                  <a:gsLst>
                    <a:gs pos="14159">
                      <a:schemeClr val="tx1"/>
                    </a:gs>
                    <a:gs pos="38000">
                      <a:schemeClr val="tx1"/>
                    </a:gs>
                  </a:gsLst>
                  <a:lin ang="5400000" scaled="0"/>
                </a:gradFill>
                <a:latin typeface="Segoe UI" panose="020B0502040204020203" pitchFamily="34" charset="0"/>
              </a:rPr>
              <a:t>Rebuild an application from scratch using native cloud technologies.</a:t>
            </a:r>
          </a:p>
        </p:txBody>
      </p:sp>
      <p:pic>
        <p:nvPicPr>
          <p:cNvPr id="13" name="Image 12">
            <a:extLst>
              <a:ext uri="{FF2B5EF4-FFF2-40B4-BE49-F238E27FC236}">
                <a16:creationId xmlns:a16="http://schemas.microsoft.com/office/drawing/2014/main" id="{469005EF-FFB7-4102-BA7C-5AD9B76ED27D}"/>
              </a:ext>
            </a:extLst>
          </p:cNvPr>
          <p:cNvPicPr>
            <a:picLocks noChangeAspect="1"/>
          </p:cNvPicPr>
          <p:nvPr/>
        </p:nvPicPr>
        <p:blipFill>
          <a:blip r:embed="rId3"/>
          <a:stretch>
            <a:fillRect/>
          </a:stretch>
        </p:blipFill>
        <p:spPr>
          <a:xfrm>
            <a:off x="1315068" y="3176888"/>
            <a:ext cx="1066445" cy="1066445"/>
          </a:xfrm>
          <a:prstGeom prst="rect">
            <a:avLst/>
          </a:prstGeom>
        </p:spPr>
      </p:pic>
      <p:pic>
        <p:nvPicPr>
          <p:cNvPr id="14" name="Image 13" descr="Une image contenant texte&#10;&#10;Description générée automatiquement">
            <a:extLst>
              <a:ext uri="{FF2B5EF4-FFF2-40B4-BE49-F238E27FC236}">
                <a16:creationId xmlns:a16="http://schemas.microsoft.com/office/drawing/2014/main" id="{63666AA8-9D3A-4C91-B918-DBBE212B40DA}"/>
              </a:ext>
            </a:extLst>
          </p:cNvPr>
          <p:cNvPicPr>
            <a:picLocks noChangeAspect="1"/>
          </p:cNvPicPr>
          <p:nvPr/>
        </p:nvPicPr>
        <p:blipFill>
          <a:blip r:embed="rId4"/>
          <a:stretch>
            <a:fillRect/>
          </a:stretch>
        </p:blipFill>
        <p:spPr>
          <a:xfrm>
            <a:off x="4133133" y="3206933"/>
            <a:ext cx="1066446" cy="1066446"/>
          </a:xfrm>
          <a:prstGeom prst="rect">
            <a:avLst/>
          </a:prstGeom>
        </p:spPr>
      </p:pic>
      <p:pic>
        <p:nvPicPr>
          <p:cNvPr id="15" name="Image 14">
            <a:extLst>
              <a:ext uri="{FF2B5EF4-FFF2-40B4-BE49-F238E27FC236}">
                <a16:creationId xmlns:a16="http://schemas.microsoft.com/office/drawing/2014/main" id="{FD8FC0A8-B7AC-47D9-8412-EB2632AD5B29}"/>
              </a:ext>
            </a:extLst>
          </p:cNvPr>
          <p:cNvPicPr>
            <a:picLocks noChangeAspect="1"/>
          </p:cNvPicPr>
          <p:nvPr/>
        </p:nvPicPr>
        <p:blipFill>
          <a:blip r:embed="rId5"/>
          <a:stretch>
            <a:fillRect/>
          </a:stretch>
        </p:blipFill>
        <p:spPr>
          <a:xfrm flipH="1">
            <a:off x="7046510" y="3176886"/>
            <a:ext cx="1066446" cy="1066446"/>
          </a:xfrm>
          <a:prstGeom prst="rect">
            <a:avLst/>
          </a:prstGeom>
        </p:spPr>
      </p:pic>
      <p:pic>
        <p:nvPicPr>
          <p:cNvPr id="16" name="Image 15">
            <a:extLst>
              <a:ext uri="{FF2B5EF4-FFF2-40B4-BE49-F238E27FC236}">
                <a16:creationId xmlns:a16="http://schemas.microsoft.com/office/drawing/2014/main" id="{48249C68-75DF-4988-8E2B-AC3FD030D744}"/>
              </a:ext>
            </a:extLst>
          </p:cNvPr>
          <p:cNvPicPr>
            <a:picLocks noChangeAspect="1"/>
          </p:cNvPicPr>
          <p:nvPr/>
        </p:nvPicPr>
        <p:blipFill>
          <a:blip r:embed="rId6"/>
          <a:stretch>
            <a:fillRect/>
          </a:stretch>
        </p:blipFill>
        <p:spPr>
          <a:xfrm>
            <a:off x="9610144" y="3141755"/>
            <a:ext cx="1117385" cy="1117385"/>
          </a:xfrm>
          <a:prstGeom prst="rect">
            <a:avLst/>
          </a:prstGeom>
        </p:spPr>
      </p:pic>
      <p:grpSp>
        <p:nvGrpSpPr>
          <p:cNvPr id="2" name="Groupe 1">
            <a:extLst>
              <a:ext uri="{FF2B5EF4-FFF2-40B4-BE49-F238E27FC236}">
                <a16:creationId xmlns:a16="http://schemas.microsoft.com/office/drawing/2014/main" id="{87D6B8DD-5A39-4A22-983C-312A32E68CE0}"/>
              </a:ext>
            </a:extLst>
          </p:cNvPr>
          <p:cNvGrpSpPr/>
          <p:nvPr/>
        </p:nvGrpSpPr>
        <p:grpSpPr>
          <a:xfrm>
            <a:off x="266921" y="1126119"/>
            <a:ext cx="11424186" cy="1419340"/>
            <a:chOff x="644543" y="5173661"/>
            <a:chExt cx="11653265" cy="1447801"/>
          </a:xfrm>
        </p:grpSpPr>
        <p:grpSp>
          <p:nvGrpSpPr>
            <p:cNvPr id="17" name="Groupe 16">
              <a:extLst>
                <a:ext uri="{FF2B5EF4-FFF2-40B4-BE49-F238E27FC236}">
                  <a16:creationId xmlns:a16="http://schemas.microsoft.com/office/drawing/2014/main" id="{5FF10449-3108-4A1C-8B62-640C3B4BBE14}"/>
                </a:ext>
              </a:extLst>
            </p:cNvPr>
            <p:cNvGrpSpPr/>
            <p:nvPr/>
          </p:nvGrpSpPr>
          <p:grpSpPr>
            <a:xfrm>
              <a:off x="644543" y="5328393"/>
              <a:ext cx="11653265" cy="1160383"/>
              <a:chOff x="180824" y="4158107"/>
              <a:chExt cx="11260806" cy="1160383"/>
            </a:xfrm>
            <a:scene3d>
              <a:camera prst="orthographicFront">
                <a:rot lat="0" lon="0" rev="0"/>
              </a:camera>
              <a:lightRig rig="balanced" dir="t">
                <a:rot lat="0" lon="0" rev="8700000"/>
              </a:lightRig>
            </a:scene3d>
          </p:grpSpPr>
          <p:sp>
            <p:nvSpPr>
              <p:cNvPr id="18" name="Rectangle 17">
                <a:extLst>
                  <a:ext uri="{FF2B5EF4-FFF2-40B4-BE49-F238E27FC236}">
                    <a16:creationId xmlns:a16="http://schemas.microsoft.com/office/drawing/2014/main" id="{AABE6EFA-A68A-409C-BDB8-C424B226D217}"/>
                  </a:ext>
                </a:extLst>
              </p:cNvPr>
              <p:cNvSpPr/>
              <p:nvPr/>
            </p:nvSpPr>
            <p:spPr bwMode="auto">
              <a:xfrm>
                <a:off x="180824" y="4158107"/>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9" name="Organigramme : Connecteur 18">
                <a:extLst>
                  <a:ext uri="{FF2B5EF4-FFF2-40B4-BE49-F238E27FC236}">
                    <a16:creationId xmlns:a16="http://schemas.microsoft.com/office/drawing/2014/main" id="{1381AC2C-04B7-4732-A57F-50E18B4AC1A2}"/>
                  </a:ext>
                </a:extLst>
              </p:cNvPr>
              <p:cNvSpPr/>
              <p:nvPr/>
            </p:nvSpPr>
            <p:spPr bwMode="auto">
              <a:xfrm>
                <a:off x="10298630" y="4175490"/>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20" name="Rectangle 19">
              <a:extLst>
                <a:ext uri="{FF2B5EF4-FFF2-40B4-BE49-F238E27FC236}">
                  <a16:creationId xmlns:a16="http://schemas.microsoft.com/office/drawing/2014/main" id="{6B214727-17C9-4AF4-8B3A-BDDE6DC2A8B0}"/>
                </a:ext>
              </a:extLst>
            </p:cNvPr>
            <p:cNvSpPr/>
            <p:nvPr/>
          </p:nvSpPr>
          <p:spPr bwMode="auto">
            <a:xfrm rot="16200000">
              <a:off x="201550" y="5791585"/>
              <a:ext cx="1447800" cy="211952"/>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a:t>
              </a:r>
            </a:p>
          </p:txBody>
        </p:sp>
        <p:sp>
          <p:nvSpPr>
            <p:cNvPr id="21" name="Rectangle 20">
              <a:extLst>
                <a:ext uri="{FF2B5EF4-FFF2-40B4-BE49-F238E27FC236}">
                  <a16:creationId xmlns:a16="http://schemas.microsoft.com/office/drawing/2014/main" id="{011BF29C-106A-477C-BAAF-4DD28C30E349}"/>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Applications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22" name="Rectangle 21">
              <a:extLst>
                <a:ext uri="{FF2B5EF4-FFF2-40B4-BE49-F238E27FC236}">
                  <a16:creationId xmlns:a16="http://schemas.microsoft.com/office/drawing/2014/main" id="{5B2BD915-9798-464E-9E08-4C3575E4117D}"/>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Re-Host / Refactor / Rearchitect</a:t>
              </a:r>
            </a:p>
          </p:txBody>
        </p:sp>
        <p:sp>
          <p:nvSpPr>
            <p:cNvPr id="23" name="Rectangle 22">
              <a:extLst>
                <a:ext uri="{FF2B5EF4-FFF2-40B4-BE49-F238E27FC236}">
                  <a16:creationId xmlns:a16="http://schemas.microsoft.com/office/drawing/2014/main" id="{0EE3E949-9C7E-4828-9CF0-C7480D7DCFCA}"/>
                </a:ext>
              </a:extLst>
            </p:cNvPr>
            <p:cNvSpPr/>
            <p:nvPr/>
          </p:nvSpPr>
          <p:spPr bwMode="auto">
            <a:xfrm>
              <a:off x="7492110" y="5620376"/>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en-CA" sz="1730" b="1" dirty="0">
                  <a:gradFill>
                    <a:gsLst>
                      <a:gs pos="40075">
                        <a:srgbClr val="FFFFFF"/>
                      </a:gs>
                      <a:gs pos="30000">
                        <a:srgbClr val="FFFFFF"/>
                      </a:gs>
                    </a:gsLst>
                    <a:lin ang="5400000" scaled="0"/>
                  </a:gradFill>
                </a:rPr>
                <a:t>Rebuild / New</a:t>
              </a:r>
            </a:p>
          </p:txBody>
        </p:sp>
        <p:sp>
          <p:nvSpPr>
            <p:cNvPr id="24" name="Rectangle 23">
              <a:extLst>
                <a:ext uri="{FF2B5EF4-FFF2-40B4-BE49-F238E27FC236}">
                  <a16:creationId xmlns:a16="http://schemas.microsoft.com/office/drawing/2014/main" id="{297C9A53-6C82-48F6-BFCB-0471563D6D28}"/>
                </a:ext>
              </a:extLst>
            </p:cNvPr>
            <p:cNvSpPr/>
            <p:nvPr/>
          </p:nvSpPr>
          <p:spPr bwMode="auto">
            <a:xfrm>
              <a:off x="10212115"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25" name="Rectangle 24">
            <a:extLst>
              <a:ext uri="{FF2B5EF4-FFF2-40B4-BE49-F238E27FC236}">
                <a16:creationId xmlns:a16="http://schemas.microsoft.com/office/drawing/2014/main" id="{71F398D4-AE76-4F73-A3C0-639CC2EF2CF6}"/>
              </a:ext>
            </a:extLst>
          </p:cNvPr>
          <p:cNvSpPr/>
          <p:nvPr/>
        </p:nvSpPr>
        <p:spPr>
          <a:xfrm>
            <a:off x="3868155" y="2693418"/>
            <a:ext cx="4371646" cy="358560"/>
          </a:xfrm>
          <a:prstGeom prst="rect">
            <a:avLst/>
          </a:prstGeom>
        </p:spPr>
        <p:txBody>
          <a:bodyPr wrap="none">
            <a:spAutoFit/>
          </a:bodyPr>
          <a:lstStyle/>
          <a:p>
            <a:r>
              <a:rPr lang="en-US" sz="1730" b="1" dirty="0"/>
              <a:t>DevOps: deliver faster and more reliably</a:t>
            </a:r>
            <a:endParaRPr lang="fr-CA" sz="1730" b="1" dirty="0"/>
          </a:p>
        </p:txBody>
      </p:sp>
      <p:sp>
        <p:nvSpPr>
          <p:cNvPr id="26" name="Accolade ouvrante 25">
            <a:extLst>
              <a:ext uri="{FF2B5EF4-FFF2-40B4-BE49-F238E27FC236}">
                <a16:creationId xmlns:a16="http://schemas.microsoft.com/office/drawing/2014/main" id="{D1992320-B19D-4696-92E1-D4F25228382D}"/>
              </a:ext>
            </a:extLst>
          </p:cNvPr>
          <p:cNvSpPr/>
          <p:nvPr/>
        </p:nvSpPr>
        <p:spPr>
          <a:xfrm rot="16200000">
            <a:off x="6534941" y="-1741824"/>
            <a:ext cx="466798" cy="8574567"/>
          </a:xfrm>
          <a:prstGeom prst="leftBrace">
            <a:avLst>
              <a:gd name="adj1" fmla="val 8333"/>
              <a:gd name="adj2" fmla="val 50283"/>
            </a:avLst>
          </a:prstGeom>
          <a:ln w="3810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CA" sz="1730"/>
          </a:p>
        </p:txBody>
      </p:sp>
    </p:spTree>
    <p:extLst>
      <p:ext uri="{BB962C8B-B14F-4D97-AF65-F5344CB8AC3E}">
        <p14:creationId xmlns:p14="http://schemas.microsoft.com/office/powerpoint/2010/main" val="29847127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US" dirty="0"/>
              <a:t>Your Cloud Roadmap for Building Apps with Microsoft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015663"/>
          </a:xfrm>
        </p:spPr>
        <p:txBody>
          <a:bodyPr/>
          <a:lstStyle/>
          <a:p>
            <a:r>
              <a:rPr lang="en-US" dirty="0"/>
              <a:t>Hamida REBAI</a:t>
            </a:r>
          </a:p>
          <a:p>
            <a:r>
              <a:rPr lang="en-US" dirty="0"/>
              <a:t>Architect, Microsoft MVP Developer Technologies</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05" descr="An overview of all the services offered by Azurte">
            <a:extLst>
              <a:ext uri="{FF2B5EF4-FFF2-40B4-BE49-F238E27FC236}">
                <a16:creationId xmlns:a16="http://schemas.microsoft.com/office/drawing/2014/main" id="{A7876A02-A735-47D8-8E71-E7E73A25FEF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22" b="97875" l="9983" r="89673">
                        <a14:foregroundMark x1="41824" y1="3579" x2="49139" y2="8725"/>
                        <a14:foregroundMark x1="49139" y1="8725" x2="53356" y2="16219"/>
                        <a14:foregroundMark x1="53356" y1="16219" x2="57745" y2="20022"/>
                        <a14:foregroundMark x1="49053" y1="8725" x2="50602" y2="10179"/>
                        <a14:foregroundMark x1="47074" y1="5145" x2="49312" y2="7942"/>
                        <a14:foregroundMark x1="46472" y1="6488" x2="25990" y2="31208"/>
                        <a14:foregroundMark x1="25990" y1="31208" x2="24182" y2="42394"/>
                        <a14:foregroundMark x1="24182" y1="42394" x2="26248" y2="51454"/>
                        <a14:foregroundMark x1="26248" y1="51454" x2="38382" y2="61186"/>
                        <a14:foregroundMark x1="38382" y1="61186" x2="39845" y2="38479"/>
                        <a14:foregroundMark x1="39845" y1="38479" x2="39673" y2="40828"/>
                        <a14:foregroundMark x1="40620" y1="16890" x2="33133" y2="26734"/>
                        <a14:foregroundMark x1="38296" y1="15772" x2="34165" y2="21365"/>
                        <a14:foregroundMark x1="40103" y1="12975" x2="28399" y2="22260"/>
                        <a14:foregroundMark x1="38554" y1="8613" x2="23752" y2="21924"/>
                        <a14:foregroundMark x1="34165" y1="10850" x2="16351" y2="38255"/>
                        <a14:foregroundMark x1="16351" y1="38255" x2="16007" y2="50336"/>
                        <a14:foregroundMark x1="16007" y1="50336" x2="20740" y2="57942"/>
                        <a14:foregroundMark x1="20740" y1="57942" x2="24182" y2="60738"/>
                        <a14:foregroundMark x1="19707" y1="28300" x2="15060" y2="36353"/>
                        <a14:foregroundMark x1="15060" y1="36353" x2="12823" y2="46868"/>
                        <a14:foregroundMark x1="12823" y1="46868" x2="16523" y2="56152"/>
                        <a14:foregroundMark x1="16523" y1="56152" x2="21601" y2="62416"/>
                        <a14:foregroundMark x1="21601" y1="62416" x2="24355" y2="62975"/>
                        <a14:foregroundMark x1="15921" y1="30425" x2="11532" y2="38926"/>
                        <a14:foregroundMark x1="11532" y1="38926" x2="12134" y2="49776"/>
                        <a14:foregroundMark x1="12134" y1="49776" x2="17298" y2="62864"/>
                        <a14:foregroundMark x1="25818" y1="52685" x2="30981" y2="60962"/>
                        <a14:foregroundMark x1="30981" y1="60962" x2="34337" y2="62752"/>
                        <a14:foregroundMark x1="34854" y1="63758" x2="38812" y2="64541"/>
                        <a14:foregroundMark x1="40448" y1="39933" x2="40361" y2="59732"/>
                        <a14:foregroundMark x1="31497" y1="43736" x2="37091" y2="38591"/>
                        <a14:foregroundMark x1="37091" y1="38591" x2="46127" y2="40604"/>
                        <a14:foregroundMark x1="46127" y1="40604" x2="30895" y2="43624"/>
                        <a14:foregroundMark x1="38382" y1="36353" x2="45181" y2="37472"/>
                        <a14:foregroundMark x1="45181" y1="37472" x2="50258" y2="44407"/>
                        <a14:foregroundMark x1="50258" y1="44407" x2="41308" y2="41275"/>
                        <a14:foregroundMark x1="41308" y1="41275" x2="37091" y2="36242"/>
                        <a14:foregroundMark x1="41738" y1="90380" x2="49225" y2="91387"/>
                        <a14:foregroundMark x1="49225" y1="91387" x2="51205" y2="88926"/>
                        <a14:foregroundMark x1="45955" y1="95526" x2="47074" y2="97875"/>
                        <a14:foregroundMark x1="47504" y1="4922" x2="49225" y2="7606"/>
                        <a14:foregroundMark x1="47762" y1="5034" x2="49570" y2="7159"/>
                        <a14:foregroundMark x1="47762" y1="5034" x2="49398" y2="7047"/>
                      </a14:backgroundRemoval>
                    </a14:imgEffect>
                  </a14:imgLayer>
                </a14:imgProps>
              </a:ext>
            </a:extLst>
          </a:blip>
          <a:stretch>
            <a:fillRect/>
          </a:stretch>
        </p:blipFill>
        <p:spPr>
          <a:xfrm>
            <a:off x="303390" y="3801137"/>
            <a:ext cx="280752" cy="216000"/>
          </a:xfrm>
          <a:prstGeom prst="rect">
            <a:avLst/>
          </a:prstGeom>
        </p:spPr>
      </p:pic>
      <p:sp>
        <p:nvSpPr>
          <p:cNvPr id="3" name="Rectangle 30" descr="An overview of all the services offered by Azurte">
            <a:extLst>
              <a:ext uri="{FF2B5EF4-FFF2-40B4-BE49-F238E27FC236}">
                <a16:creationId xmlns:a16="http://schemas.microsoft.com/office/drawing/2014/main" id="{4B2164CA-7A81-4CCC-B98D-A908AC5568DD}"/>
              </a:ext>
            </a:extLst>
          </p:cNvPr>
          <p:cNvSpPr/>
          <p:nvPr/>
        </p:nvSpPr>
        <p:spPr bwMode="auto">
          <a:xfrm>
            <a:off x="1556236" y="1365318"/>
            <a:ext cx="256434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4" name="Rectangle 30" descr="An overview of all the services offered by Azurte">
            <a:extLst>
              <a:ext uri="{FF2B5EF4-FFF2-40B4-BE49-F238E27FC236}">
                <a16:creationId xmlns:a16="http://schemas.microsoft.com/office/drawing/2014/main" id="{058602BB-2443-4EE0-8D42-67B1D0BC8701}"/>
              </a:ext>
            </a:extLst>
          </p:cNvPr>
          <p:cNvSpPr/>
          <p:nvPr/>
        </p:nvSpPr>
        <p:spPr bwMode="auto">
          <a:xfrm>
            <a:off x="1556221" y="2383358"/>
            <a:ext cx="2563200" cy="1036724"/>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 name="Rectangle 30" descr="An overview of all the services offered by Azurte">
            <a:extLst>
              <a:ext uri="{FF2B5EF4-FFF2-40B4-BE49-F238E27FC236}">
                <a16:creationId xmlns:a16="http://schemas.microsoft.com/office/drawing/2014/main" id="{2CE7A04A-A4B0-4D78-A9E9-4D67143E5E9D}"/>
              </a:ext>
            </a:extLst>
          </p:cNvPr>
          <p:cNvSpPr/>
          <p:nvPr/>
        </p:nvSpPr>
        <p:spPr bwMode="auto">
          <a:xfrm>
            <a:off x="1553541" y="3426580"/>
            <a:ext cx="2574488" cy="1271677"/>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6" name="Rectangle 30" descr="An overview of all the services offered by Azurte">
            <a:extLst>
              <a:ext uri="{FF2B5EF4-FFF2-40B4-BE49-F238E27FC236}">
                <a16:creationId xmlns:a16="http://schemas.microsoft.com/office/drawing/2014/main" id="{CD5EA81D-68E4-4AFC-985D-B8096DECD27C}"/>
              </a:ext>
            </a:extLst>
          </p:cNvPr>
          <p:cNvSpPr/>
          <p:nvPr/>
        </p:nvSpPr>
        <p:spPr bwMode="auto">
          <a:xfrm>
            <a:off x="4126643" y="1365318"/>
            <a:ext cx="393138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 name="Rectangle 30" descr="An overview of all the services offered by Azurte">
            <a:extLst>
              <a:ext uri="{FF2B5EF4-FFF2-40B4-BE49-F238E27FC236}">
                <a16:creationId xmlns:a16="http://schemas.microsoft.com/office/drawing/2014/main" id="{B622C890-9DE7-4474-B3C0-96F7BBBA66E6}"/>
              </a:ext>
            </a:extLst>
          </p:cNvPr>
          <p:cNvSpPr/>
          <p:nvPr/>
        </p:nvSpPr>
        <p:spPr bwMode="auto">
          <a:xfrm>
            <a:off x="4134480" y="2369448"/>
            <a:ext cx="1296144" cy="2335085"/>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 name="Rectangle 30" descr="An overview of all the services offered by Azurte">
            <a:extLst>
              <a:ext uri="{FF2B5EF4-FFF2-40B4-BE49-F238E27FC236}">
                <a16:creationId xmlns:a16="http://schemas.microsoft.com/office/drawing/2014/main" id="{9CDC5952-9BE8-4626-B1A4-2F6F6D662E33}"/>
              </a:ext>
            </a:extLst>
          </p:cNvPr>
          <p:cNvSpPr/>
          <p:nvPr/>
        </p:nvSpPr>
        <p:spPr bwMode="auto">
          <a:xfrm>
            <a:off x="5433091" y="2369448"/>
            <a:ext cx="1307319"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 name="Rectangle 30" descr="An overview of all the services offered by Azurte">
            <a:extLst>
              <a:ext uri="{FF2B5EF4-FFF2-40B4-BE49-F238E27FC236}">
                <a16:creationId xmlns:a16="http://schemas.microsoft.com/office/drawing/2014/main" id="{2AE37800-12FA-4E15-A049-0A5A4F460207}"/>
              </a:ext>
            </a:extLst>
          </p:cNvPr>
          <p:cNvSpPr/>
          <p:nvPr/>
        </p:nvSpPr>
        <p:spPr bwMode="auto">
          <a:xfrm>
            <a:off x="6745559" y="2369448"/>
            <a:ext cx="1292213"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0" name="Rectangle 30" descr="An overview of all the services offered by Azurte">
            <a:extLst>
              <a:ext uri="{FF2B5EF4-FFF2-40B4-BE49-F238E27FC236}">
                <a16:creationId xmlns:a16="http://schemas.microsoft.com/office/drawing/2014/main" id="{645B72F3-5E40-44A5-97FC-24EA3826BEE2}"/>
              </a:ext>
            </a:extLst>
          </p:cNvPr>
          <p:cNvSpPr/>
          <p:nvPr/>
        </p:nvSpPr>
        <p:spPr bwMode="auto">
          <a:xfrm>
            <a:off x="8051338" y="1365318"/>
            <a:ext cx="2558604"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1" name="Rectangle 30" descr="An overview of all the services offered by Azurte">
            <a:extLst>
              <a:ext uri="{FF2B5EF4-FFF2-40B4-BE49-F238E27FC236}">
                <a16:creationId xmlns:a16="http://schemas.microsoft.com/office/drawing/2014/main" id="{ECF774F1-1C87-45B1-AB0E-A89BE3914B25}"/>
              </a:ext>
            </a:extLst>
          </p:cNvPr>
          <p:cNvSpPr/>
          <p:nvPr/>
        </p:nvSpPr>
        <p:spPr bwMode="auto">
          <a:xfrm>
            <a:off x="8047426" y="2369448"/>
            <a:ext cx="2550001" cy="23184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 name="Rectangle 30" descr="An overview of all the services offered by Azurte">
            <a:extLst>
              <a:ext uri="{FF2B5EF4-FFF2-40B4-BE49-F238E27FC236}">
                <a16:creationId xmlns:a16="http://schemas.microsoft.com/office/drawing/2014/main" id="{927A6632-06F1-4F6D-8BDC-A9BCB93DB7C6}"/>
              </a:ext>
            </a:extLst>
          </p:cNvPr>
          <p:cNvSpPr/>
          <p:nvPr/>
        </p:nvSpPr>
        <p:spPr bwMode="auto">
          <a:xfrm>
            <a:off x="2378887" y="5015692"/>
            <a:ext cx="2201360" cy="717520"/>
          </a:xfrm>
          <a:prstGeom prst="rect">
            <a:avLst/>
          </a:prstGeom>
          <a:solidFill>
            <a:schemeClr val="accent6">
              <a:lumMod val="20000"/>
              <a:lumOff val="80000"/>
              <a:alpha val="8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 name="Rectangle 30" descr="An overview of all the services offered by Azurte">
            <a:extLst>
              <a:ext uri="{FF2B5EF4-FFF2-40B4-BE49-F238E27FC236}">
                <a16:creationId xmlns:a16="http://schemas.microsoft.com/office/drawing/2014/main" id="{70E90B43-FF4E-4F77-B0E4-D369FF005F9E}"/>
              </a:ext>
            </a:extLst>
          </p:cNvPr>
          <p:cNvSpPr/>
          <p:nvPr/>
        </p:nvSpPr>
        <p:spPr bwMode="auto">
          <a:xfrm>
            <a:off x="4580249" y="5023789"/>
            <a:ext cx="7409649"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4" name="Rectangle 30" descr="An overview of all the services offered by Azurte">
            <a:extLst>
              <a:ext uri="{FF2B5EF4-FFF2-40B4-BE49-F238E27FC236}">
                <a16:creationId xmlns:a16="http://schemas.microsoft.com/office/drawing/2014/main" id="{ADF29774-C6C8-4896-B7EB-9AA30382F7FC}"/>
              </a:ext>
            </a:extLst>
          </p:cNvPr>
          <p:cNvSpPr/>
          <p:nvPr/>
        </p:nvSpPr>
        <p:spPr bwMode="auto">
          <a:xfrm>
            <a:off x="193475" y="5011944"/>
            <a:ext cx="2193423"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5" name="Rectangle 14" descr="An overview of all the services offered by Azurte">
            <a:extLst>
              <a:ext uri="{FF2B5EF4-FFF2-40B4-BE49-F238E27FC236}">
                <a16:creationId xmlns:a16="http://schemas.microsoft.com/office/drawing/2014/main" id="{9A3DD9B0-F5A0-4FD5-9D17-988E46AF66FB}"/>
              </a:ext>
            </a:extLst>
          </p:cNvPr>
          <p:cNvSpPr/>
          <p:nvPr/>
        </p:nvSpPr>
        <p:spPr bwMode="auto">
          <a:xfrm>
            <a:off x="0" y="5788770"/>
            <a:ext cx="12192000" cy="1069231"/>
          </a:xfrm>
          <a:prstGeom prst="rect">
            <a:avLst/>
          </a:prstGeom>
          <a:solidFill>
            <a:schemeClr val="bg1">
              <a:lumMod val="8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lumMod val="85000"/>
                    <a:lumOff val="1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Datacenter Infrastructure</a:t>
            </a:r>
          </a:p>
        </p:txBody>
      </p:sp>
      <p:pic>
        <p:nvPicPr>
          <p:cNvPr id="16" name="Picture 15" descr="An overview of all the services offered by Azurte">
            <a:extLst>
              <a:ext uri="{FF2B5EF4-FFF2-40B4-BE49-F238E27FC236}">
                <a16:creationId xmlns:a16="http://schemas.microsoft.com/office/drawing/2014/main" id="{EA5C9E6B-E52A-4BAB-AA5D-500D4C423B3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36377" y="6162909"/>
            <a:ext cx="621523" cy="621523"/>
          </a:xfrm>
          <a:prstGeom prst="rect">
            <a:avLst/>
          </a:prstGeom>
        </p:spPr>
      </p:pic>
      <p:pic>
        <p:nvPicPr>
          <p:cNvPr id="17" name="Picture 16" descr="An overview of all the services offered by Azurte">
            <a:extLst>
              <a:ext uri="{FF2B5EF4-FFF2-40B4-BE49-F238E27FC236}">
                <a16:creationId xmlns:a16="http://schemas.microsoft.com/office/drawing/2014/main" id="{1FA6ACF1-EDBF-41CE-B059-EC4F2C15A83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7829" y="6162909"/>
            <a:ext cx="621523" cy="621523"/>
          </a:xfrm>
          <a:prstGeom prst="rect">
            <a:avLst/>
          </a:prstGeom>
        </p:spPr>
      </p:pic>
      <p:pic>
        <p:nvPicPr>
          <p:cNvPr id="18" name="Picture 17" descr="An overview of all the services offered by Azurte">
            <a:extLst>
              <a:ext uri="{FF2B5EF4-FFF2-40B4-BE49-F238E27FC236}">
                <a16:creationId xmlns:a16="http://schemas.microsoft.com/office/drawing/2014/main" id="{A461CF35-EC7A-419D-8E7E-2774DE02702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19281" y="6162909"/>
            <a:ext cx="621523" cy="621523"/>
          </a:xfrm>
          <a:prstGeom prst="rect">
            <a:avLst/>
          </a:prstGeom>
        </p:spPr>
      </p:pic>
      <p:pic>
        <p:nvPicPr>
          <p:cNvPr id="19" name="Picture 18" descr="An overview of all the services offered by Azurte">
            <a:extLst>
              <a:ext uri="{FF2B5EF4-FFF2-40B4-BE49-F238E27FC236}">
                <a16:creationId xmlns:a16="http://schemas.microsoft.com/office/drawing/2014/main" id="{3AF3AD53-348D-49CC-85E4-F4FECF53C7C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7017" y="6162909"/>
            <a:ext cx="621523" cy="621523"/>
          </a:xfrm>
          <a:prstGeom prst="rect">
            <a:avLst/>
          </a:prstGeom>
        </p:spPr>
      </p:pic>
      <p:pic>
        <p:nvPicPr>
          <p:cNvPr id="20" name="Picture 19" descr="An overview of all the services offered by Azurte">
            <a:extLst>
              <a:ext uri="{FF2B5EF4-FFF2-40B4-BE49-F238E27FC236}">
                <a16:creationId xmlns:a16="http://schemas.microsoft.com/office/drawing/2014/main" id="{DFAE15C7-E638-49D0-9876-616759C3E47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98469" y="6162909"/>
            <a:ext cx="621523" cy="621523"/>
          </a:xfrm>
          <a:prstGeom prst="rect">
            <a:avLst/>
          </a:prstGeom>
        </p:spPr>
      </p:pic>
      <p:pic>
        <p:nvPicPr>
          <p:cNvPr id="21" name="Picture 20" descr="An overview of all the services offered by Azurte">
            <a:extLst>
              <a:ext uri="{FF2B5EF4-FFF2-40B4-BE49-F238E27FC236}">
                <a16:creationId xmlns:a16="http://schemas.microsoft.com/office/drawing/2014/main" id="{A8BB1CB4-83DC-4FD4-8B59-3CAD17342A2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9921" y="6162909"/>
            <a:ext cx="621523" cy="621523"/>
          </a:xfrm>
          <a:prstGeom prst="rect">
            <a:avLst/>
          </a:prstGeom>
        </p:spPr>
      </p:pic>
      <p:pic>
        <p:nvPicPr>
          <p:cNvPr id="22" name="Picture 21" descr="An overview of all the services offered by Azurte">
            <a:extLst>
              <a:ext uri="{FF2B5EF4-FFF2-40B4-BE49-F238E27FC236}">
                <a16:creationId xmlns:a16="http://schemas.microsoft.com/office/drawing/2014/main" id="{D7D76993-1594-4780-A26C-E9D72299633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1372" y="6162909"/>
            <a:ext cx="621523" cy="621523"/>
          </a:xfrm>
          <a:prstGeom prst="rect">
            <a:avLst/>
          </a:prstGeom>
        </p:spPr>
      </p:pic>
      <p:pic>
        <p:nvPicPr>
          <p:cNvPr id="23" name="Picture 22" descr="An overview of all the services offered by Azurte">
            <a:extLst>
              <a:ext uri="{FF2B5EF4-FFF2-40B4-BE49-F238E27FC236}">
                <a16:creationId xmlns:a16="http://schemas.microsoft.com/office/drawing/2014/main" id="{4E5F99CA-5AE5-430B-AEB7-D81C6E3FDA4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22824" y="6162909"/>
            <a:ext cx="621523" cy="621523"/>
          </a:xfrm>
          <a:prstGeom prst="rect">
            <a:avLst/>
          </a:prstGeom>
        </p:spPr>
      </p:pic>
      <p:pic>
        <p:nvPicPr>
          <p:cNvPr id="24" name="Picture 23" descr="An overview of all the services offered by Azurte">
            <a:extLst>
              <a:ext uri="{FF2B5EF4-FFF2-40B4-BE49-F238E27FC236}">
                <a16:creationId xmlns:a16="http://schemas.microsoft.com/office/drawing/2014/main" id="{A7DEAA95-2BE5-4175-9F29-B0F9CB4FC0F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64273" y="6162909"/>
            <a:ext cx="621523" cy="621523"/>
          </a:xfrm>
          <a:prstGeom prst="rect">
            <a:avLst/>
          </a:prstGeom>
        </p:spPr>
      </p:pic>
      <p:pic>
        <p:nvPicPr>
          <p:cNvPr id="25" name="Picture 24" descr="An overview of all the services offered by Azurte">
            <a:extLst>
              <a:ext uri="{FF2B5EF4-FFF2-40B4-BE49-F238E27FC236}">
                <a16:creationId xmlns:a16="http://schemas.microsoft.com/office/drawing/2014/main" id="{80530FE1-1B48-4C60-B313-39ACC9820C5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05725" y="6162909"/>
            <a:ext cx="621523" cy="621523"/>
          </a:xfrm>
          <a:prstGeom prst="rect">
            <a:avLst/>
          </a:prstGeom>
        </p:spPr>
      </p:pic>
      <p:pic>
        <p:nvPicPr>
          <p:cNvPr id="26" name="Picture 25" descr="An overview of all the services offered by Azurte">
            <a:extLst>
              <a:ext uri="{FF2B5EF4-FFF2-40B4-BE49-F238E27FC236}">
                <a16:creationId xmlns:a16="http://schemas.microsoft.com/office/drawing/2014/main" id="{BBFE7F02-6EC1-4C6D-880D-D75DCDB3921C}"/>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177" y="6162909"/>
            <a:ext cx="621523" cy="621523"/>
          </a:xfrm>
          <a:prstGeom prst="rect">
            <a:avLst/>
          </a:prstGeom>
        </p:spPr>
      </p:pic>
      <p:pic>
        <p:nvPicPr>
          <p:cNvPr id="27" name="Picture 26" descr="An overview of all the services offered by Azurte">
            <a:extLst>
              <a:ext uri="{FF2B5EF4-FFF2-40B4-BE49-F238E27FC236}">
                <a16:creationId xmlns:a16="http://schemas.microsoft.com/office/drawing/2014/main" id="{B2DD4243-D7BD-4FA3-90C0-A86099CAE73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88628" y="6162909"/>
            <a:ext cx="621523" cy="621523"/>
          </a:xfrm>
          <a:prstGeom prst="rect">
            <a:avLst/>
          </a:prstGeom>
        </p:spPr>
      </p:pic>
      <p:pic>
        <p:nvPicPr>
          <p:cNvPr id="28" name="Picture 27" descr="An overview of all the services offered by Azurte">
            <a:extLst>
              <a:ext uri="{FF2B5EF4-FFF2-40B4-BE49-F238E27FC236}">
                <a16:creationId xmlns:a16="http://schemas.microsoft.com/office/drawing/2014/main" id="{2335BE2A-72BA-43A6-81DB-7F340824453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30077" y="6162909"/>
            <a:ext cx="621523" cy="621523"/>
          </a:xfrm>
          <a:prstGeom prst="rect">
            <a:avLst/>
          </a:prstGeom>
        </p:spPr>
      </p:pic>
      <p:pic>
        <p:nvPicPr>
          <p:cNvPr id="29" name="Picture 28" descr="An overview of all the services offered by Azurte">
            <a:extLst>
              <a:ext uri="{FF2B5EF4-FFF2-40B4-BE49-F238E27FC236}">
                <a16:creationId xmlns:a16="http://schemas.microsoft.com/office/drawing/2014/main" id="{347E6945-D5E4-47A8-959A-851599CAA20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71529" y="6162909"/>
            <a:ext cx="621523" cy="621523"/>
          </a:xfrm>
          <a:prstGeom prst="rect">
            <a:avLst/>
          </a:prstGeom>
        </p:spPr>
      </p:pic>
      <p:pic>
        <p:nvPicPr>
          <p:cNvPr id="30" name="Picture 29" descr="An overview of all the services offered by Azurte">
            <a:extLst>
              <a:ext uri="{FF2B5EF4-FFF2-40B4-BE49-F238E27FC236}">
                <a16:creationId xmlns:a16="http://schemas.microsoft.com/office/drawing/2014/main" id="{C61ABE3A-91F0-4D08-B4E8-55B438C92E2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94928" y="6162909"/>
            <a:ext cx="621523" cy="621523"/>
          </a:xfrm>
          <a:prstGeom prst="rect">
            <a:avLst/>
          </a:prstGeom>
        </p:spPr>
      </p:pic>
      <p:pic>
        <p:nvPicPr>
          <p:cNvPr id="31" name="Picture 59" descr="An overview of all the services offered by Azurte">
            <a:extLst>
              <a:ext uri="{FF2B5EF4-FFF2-40B4-BE49-F238E27FC236}">
                <a16:creationId xmlns:a16="http://schemas.microsoft.com/office/drawing/2014/main" id="{E748FB9E-6939-4592-889A-FB9F1E13B9A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473" y="6162909"/>
            <a:ext cx="621523" cy="621523"/>
          </a:xfrm>
          <a:prstGeom prst="rect">
            <a:avLst/>
          </a:prstGeom>
        </p:spPr>
      </p:pic>
      <p:sp>
        <p:nvSpPr>
          <p:cNvPr id="32" name="正方形/長方形 231" descr="An overview of all the services offered by Azurte">
            <a:extLst>
              <a:ext uri="{FF2B5EF4-FFF2-40B4-BE49-F238E27FC236}">
                <a16:creationId xmlns:a16="http://schemas.microsoft.com/office/drawing/2014/main" id="{AEAEF420-8350-446E-A55D-EAA056D0D1FC}"/>
              </a:ext>
            </a:extLst>
          </p:cNvPr>
          <p:cNvSpPr/>
          <p:nvPr/>
        </p:nvSpPr>
        <p:spPr>
          <a:xfrm>
            <a:off x="617550" y="2721548"/>
            <a:ext cx="51488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Backup</a:t>
            </a:r>
          </a:p>
        </p:txBody>
      </p:sp>
      <p:sp>
        <p:nvSpPr>
          <p:cNvPr id="33" name="正方形/長方形 235" descr="An overview of all the services offered by Azurte">
            <a:extLst>
              <a:ext uri="{FF2B5EF4-FFF2-40B4-BE49-F238E27FC236}">
                <a16:creationId xmlns:a16="http://schemas.microsoft.com/office/drawing/2014/main" id="{56BF2DD7-96F6-4A82-A7AE-9ECF2C5B4BDF}"/>
              </a:ext>
            </a:extLst>
          </p:cNvPr>
          <p:cNvSpPr/>
          <p:nvPr/>
        </p:nvSpPr>
        <p:spPr>
          <a:xfrm>
            <a:off x="617551" y="3065111"/>
            <a:ext cx="59503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Site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Recovery</a:t>
            </a:r>
          </a:p>
        </p:txBody>
      </p:sp>
      <p:sp>
        <p:nvSpPr>
          <p:cNvPr id="34" name="正方形/長方形 236" descr="An overview of all the services offered by Azurte">
            <a:extLst>
              <a:ext uri="{FF2B5EF4-FFF2-40B4-BE49-F238E27FC236}">
                <a16:creationId xmlns:a16="http://schemas.microsoft.com/office/drawing/2014/main" id="{5D79B439-C9DC-40A7-90E7-B1869023736C}"/>
              </a:ext>
            </a:extLst>
          </p:cNvPr>
          <p:cNvSpPr/>
          <p:nvPr/>
        </p:nvSpPr>
        <p:spPr>
          <a:xfrm>
            <a:off x="617549" y="1378583"/>
            <a:ext cx="551754"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Monitor</a:t>
            </a:r>
          </a:p>
        </p:txBody>
      </p:sp>
      <p:pic>
        <p:nvPicPr>
          <p:cNvPr id="35" name="グラフィックス 237" descr="An overview of all the services offered by Azurte">
            <a:extLst>
              <a:ext uri="{FF2B5EF4-FFF2-40B4-BE49-F238E27FC236}">
                <a16:creationId xmlns:a16="http://schemas.microsoft.com/office/drawing/2014/main" id="{9CB7EDF3-61DA-47EA-ADB3-412CC79BE0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7284" y="1428148"/>
            <a:ext cx="240000" cy="240000"/>
          </a:xfrm>
          <a:prstGeom prst="rect">
            <a:avLst/>
          </a:prstGeom>
        </p:spPr>
      </p:pic>
      <p:pic>
        <p:nvPicPr>
          <p:cNvPr id="36" name="グラフィックス 239" descr="An overview of all the services offered by Azurte">
            <a:extLst>
              <a:ext uri="{FF2B5EF4-FFF2-40B4-BE49-F238E27FC236}">
                <a16:creationId xmlns:a16="http://schemas.microsoft.com/office/drawing/2014/main" id="{AA04EC99-F0D3-4E49-90DF-A8AA775A5DB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7284" y="2097677"/>
            <a:ext cx="240000" cy="240000"/>
          </a:xfrm>
          <a:prstGeom prst="rect">
            <a:avLst/>
          </a:prstGeom>
        </p:spPr>
      </p:pic>
      <p:sp>
        <p:nvSpPr>
          <p:cNvPr id="37" name="正方形/長方形 241" descr="An overview of all the services offered by Azurte">
            <a:extLst>
              <a:ext uri="{FF2B5EF4-FFF2-40B4-BE49-F238E27FC236}">
                <a16:creationId xmlns:a16="http://schemas.microsoft.com/office/drawing/2014/main" id="{DF6DCD9F-7E1D-47BB-A7D6-EFACCB9B5480}"/>
              </a:ext>
            </a:extLst>
          </p:cNvPr>
          <p:cNvSpPr/>
          <p:nvPr/>
        </p:nvSpPr>
        <p:spPr>
          <a:xfrm>
            <a:off x="617550" y="2045323"/>
            <a:ext cx="45236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Policy</a:t>
            </a:r>
          </a:p>
        </p:txBody>
      </p:sp>
      <p:pic>
        <p:nvPicPr>
          <p:cNvPr id="38" name="グラフィックス 246" descr="An overview of all the services offered by Azurte">
            <a:extLst>
              <a:ext uri="{FF2B5EF4-FFF2-40B4-BE49-F238E27FC236}">
                <a16:creationId xmlns:a16="http://schemas.microsoft.com/office/drawing/2014/main" id="{0F91AC9D-FE49-4914-8A48-7781464FDF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284" y="2451968"/>
            <a:ext cx="240000" cy="240000"/>
          </a:xfrm>
          <a:prstGeom prst="rect">
            <a:avLst/>
          </a:prstGeom>
        </p:spPr>
      </p:pic>
      <p:sp>
        <p:nvSpPr>
          <p:cNvPr id="39" name="正方形/長方形 248" descr="An overview of all the services offered by Azurte">
            <a:extLst>
              <a:ext uri="{FF2B5EF4-FFF2-40B4-BE49-F238E27FC236}">
                <a16:creationId xmlns:a16="http://schemas.microsoft.com/office/drawing/2014/main" id="{0010B9C3-FC32-4790-945E-2E76130A516B}"/>
              </a:ext>
            </a:extLst>
          </p:cNvPr>
          <p:cNvSpPr/>
          <p:nvPr/>
        </p:nvSpPr>
        <p:spPr>
          <a:xfrm>
            <a:off x="617549" y="2385241"/>
            <a:ext cx="63831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Bluepirnts</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40" name="グラフィックス 250" descr="An overview of all the services offered by Azurte">
            <a:extLst>
              <a:ext uri="{FF2B5EF4-FFF2-40B4-BE49-F238E27FC236}">
                <a16:creationId xmlns:a16="http://schemas.microsoft.com/office/drawing/2014/main" id="{0D8FF5F3-317B-4CD0-B413-F38C30A686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284" y="1765031"/>
            <a:ext cx="240000" cy="240000"/>
          </a:xfrm>
          <a:prstGeom prst="rect">
            <a:avLst/>
          </a:prstGeom>
        </p:spPr>
      </p:pic>
      <p:sp>
        <p:nvSpPr>
          <p:cNvPr id="41" name="正方形/長方形 252" descr="An overview of all the services offered by Azurte">
            <a:extLst>
              <a:ext uri="{FF2B5EF4-FFF2-40B4-BE49-F238E27FC236}">
                <a16:creationId xmlns:a16="http://schemas.microsoft.com/office/drawing/2014/main" id="{729BF0FB-45E5-4861-8483-7DE853840FF7}"/>
              </a:ext>
            </a:extLst>
          </p:cNvPr>
          <p:cNvSpPr/>
          <p:nvPr/>
        </p:nvSpPr>
        <p:spPr>
          <a:xfrm>
            <a:off x="617551" y="1712676"/>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pic>
        <p:nvPicPr>
          <p:cNvPr id="42" name="グラフィックス 254" descr="An overview of all the services offered by Azurte">
            <a:extLst>
              <a:ext uri="{FF2B5EF4-FFF2-40B4-BE49-F238E27FC236}">
                <a16:creationId xmlns:a16="http://schemas.microsoft.com/office/drawing/2014/main" id="{97E286AF-3C81-4A63-98BB-4B7FC8E0D15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7284" y="2773903"/>
            <a:ext cx="240000" cy="240000"/>
          </a:xfrm>
          <a:prstGeom prst="rect">
            <a:avLst/>
          </a:prstGeom>
        </p:spPr>
      </p:pic>
      <p:pic>
        <p:nvPicPr>
          <p:cNvPr id="43" name="グラフィックス 255" descr="An overview of all the services offered by Azurte">
            <a:extLst>
              <a:ext uri="{FF2B5EF4-FFF2-40B4-BE49-F238E27FC236}">
                <a16:creationId xmlns:a16="http://schemas.microsoft.com/office/drawing/2014/main" id="{3A4202BA-A8E8-41BE-B5D6-8C115F93FA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7284" y="3117465"/>
            <a:ext cx="240000" cy="240000"/>
          </a:xfrm>
          <a:prstGeom prst="rect">
            <a:avLst/>
          </a:prstGeom>
        </p:spPr>
      </p:pic>
      <p:pic>
        <p:nvPicPr>
          <p:cNvPr id="44" name="グラフィックス 258" descr="An overview of all the services offered by Azurte">
            <a:extLst>
              <a:ext uri="{FF2B5EF4-FFF2-40B4-BE49-F238E27FC236}">
                <a16:creationId xmlns:a16="http://schemas.microsoft.com/office/drawing/2014/main" id="{B2D7A47C-7F9C-4B9E-95E2-BECD98ECB08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284" y="3448784"/>
            <a:ext cx="240000" cy="240000"/>
          </a:xfrm>
          <a:prstGeom prst="rect">
            <a:avLst/>
          </a:prstGeom>
        </p:spPr>
      </p:pic>
      <p:sp>
        <p:nvSpPr>
          <p:cNvPr id="45" name="正方形/長方形 259" descr="An overview of all the services offered by Azurte">
            <a:extLst>
              <a:ext uri="{FF2B5EF4-FFF2-40B4-BE49-F238E27FC236}">
                <a16:creationId xmlns:a16="http://schemas.microsoft.com/office/drawing/2014/main" id="{EFDFBB63-BEB1-4701-9D0F-5D7FBD6417F9}"/>
              </a:ext>
            </a:extLst>
          </p:cNvPr>
          <p:cNvSpPr/>
          <p:nvPr/>
        </p:nvSpPr>
        <p:spPr>
          <a:xfrm>
            <a:off x="617550" y="3396429"/>
            <a:ext cx="5389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Migrate</a:t>
            </a:r>
          </a:p>
        </p:txBody>
      </p:sp>
      <p:sp>
        <p:nvSpPr>
          <p:cNvPr id="46" name="正方形/長方形 271" descr="An overview of all the services offered by Azurte">
            <a:extLst>
              <a:ext uri="{FF2B5EF4-FFF2-40B4-BE49-F238E27FC236}">
                <a16:creationId xmlns:a16="http://schemas.microsoft.com/office/drawing/2014/main" id="{ACED3F5B-BE82-4BD4-82E8-F14BE8620F49}"/>
              </a:ext>
            </a:extLst>
          </p:cNvPr>
          <p:cNvSpPr/>
          <p:nvPr/>
        </p:nvSpPr>
        <p:spPr>
          <a:xfrm>
            <a:off x="617550" y="3744687"/>
            <a:ext cx="56618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Databox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Family</a:t>
            </a:r>
          </a:p>
        </p:txBody>
      </p:sp>
      <p:sp>
        <p:nvSpPr>
          <p:cNvPr id="47" name="テキスト ボックス 273" descr="An overview of all the services offered by Azurte">
            <a:extLst>
              <a:ext uri="{FF2B5EF4-FFF2-40B4-BE49-F238E27FC236}">
                <a16:creationId xmlns:a16="http://schemas.microsoft.com/office/drawing/2014/main" id="{64D57B44-8FAA-4AF9-B18A-F1EF68A56B2C}"/>
              </a:ext>
            </a:extLst>
          </p:cNvPr>
          <p:cNvSpPr txBox="1"/>
          <p:nvPr/>
        </p:nvSpPr>
        <p:spPr>
          <a:xfrm>
            <a:off x="1031431" y="5004823"/>
            <a:ext cx="7088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Compute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8" name="テキスト ボックス 280" descr="An overview of all the services offered by Azurte">
            <a:extLst>
              <a:ext uri="{FF2B5EF4-FFF2-40B4-BE49-F238E27FC236}">
                <a16:creationId xmlns:a16="http://schemas.microsoft.com/office/drawing/2014/main" id="{E79DA7FC-F8E2-4540-8B4D-40AEDEF6E9C2}"/>
              </a:ext>
            </a:extLst>
          </p:cNvPr>
          <p:cNvSpPr txBox="1"/>
          <p:nvPr/>
        </p:nvSpPr>
        <p:spPr>
          <a:xfrm>
            <a:off x="3106879" y="5004823"/>
            <a:ext cx="62549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Storage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9" name="テキスト ボックス 283" descr="An overview of all the services offered by Azurte">
            <a:extLst>
              <a:ext uri="{FF2B5EF4-FFF2-40B4-BE49-F238E27FC236}">
                <a16:creationId xmlns:a16="http://schemas.microsoft.com/office/drawing/2014/main" id="{AC3141C1-4C70-4D8A-A311-57D020EDD8BD}"/>
              </a:ext>
            </a:extLst>
          </p:cNvPr>
          <p:cNvSpPr txBox="1"/>
          <p:nvPr/>
        </p:nvSpPr>
        <p:spPr>
          <a:xfrm>
            <a:off x="8031869" y="5004823"/>
            <a:ext cx="8467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Networking</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50" name="グラフィックス 3" descr="An overview of all the services offered by Azurte">
            <a:extLst>
              <a:ext uri="{FF2B5EF4-FFF2-40B4-BE49-F238E27FC236}">
                <a16:creationId xmlns:a16="http://schemas.microsoft.com/office/drawing/2014/main" id="{08EA5364-FEC6-4336-8FF4-1E9132D4752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2249" y="5323160"/>
            <a:ext cx="240000" cy="240000"/>
          </a:xfrm>
          <a:prstGeom prst="rect">
            <a:avLst/>
          </a:prstGeom>
        </p:spPr>
      </p:pic>
      <p:pic>
        <p:nvPicPr>
          <p:cNvPr id="51" name="グラフィックス 7" descr="An overview of all the services offered by Azurte">
            <a:extLst>
              <a:ext uri="{FF2B5EF4-FFF2-40B4-BE49-F238E27FC236}">
                <a16:creationId xmlns:a16="http://schemas.microsoft.com/office/drawing/2014/main" id="{644625E5-6733-428E-A348-54D83DEEF71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88897" y="5323160"/>
            <a:ext cx="240000" cy="240000"/>
          </a:xfrm>
          <a:prstGeom prst="rect">
            <a:avLst/>
          </a:prstGeom>
        </p:spPr>
      </p:pic>
      <p:sp>
        <p:nvSpPr>
          <p:cNvPr id="52" name="正方形/長方形 287" descr="An overview of all the services offered by Azurte">
            <a:extLst>
              <a:ext uri="{FF2B5EF4-FFF2-40B4-BE49-F238E27FC236}">
                <a16:creationId xmlns:a16="http://schemas.microsoft.com/office/drawing/2014/main" id="{CDFC4CB2-656F-4BFB-BD36-7B7D31469F7C}"/>
              </a:ext>
            </a:extLst>
          </p:cNvPr>
          <p:cNvSpPr/>
          <p:nvPr/>
        </p:nvSpPr>
        <p:spPr>
          <a:xfrm>
            <a:off x="1584775" y="5215407"/>
            <a:ext cx="570990" cy="4247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Linux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p:txBody>
      </p:sp>
      <p:sp>
        <p:nvSpPr>
          <p:cNvPr id="53" name="テキスト ボックス 289" descr="An overview of all the services offered by Azurte">
            <a:extLst>
              <a:ext uri="{FF2B5EF4-FFF2-40B4-BE49-F238E27FC236}">
                <a16:creationId xmlns:a16="http://schemas.microsoft.com/office/drawing/2014/main" id="{9C1B1C5E-53DF-4964-953A-AA9C17936508}"/>
              </a:ext>
            </a:extLst>
          </p:cNvPr>
          <p:cNvSpPr txBox="1"/>
          <p:nvPr/>
        </p:nvSpPr>
        <p:spPr>
          <a:xfrm>
            <a:off x="2115233" y="1406883"/>
            <a:ext cx="136447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Compute/Containers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4" name="テキスト ボックス 292" descr="An overview of all the services offered by Azurte">
            <a:extLst>
              <a:ext uri="{FF2B5EF4-FFF2-40B4-BE49-F238E27FC236}">
                <a16:creationId xmlns:a16="http://schemas.microsoft.com/office/drawing/2014/main" id="{73D265D9-9325-42CF-9BB6-B0471D424909}"/>
              </a:ext>
            </a:extLst>
          </p:cNvPr>
          <p:cNvSpPr txBox="1"/>
          <p:nvPr/>
        </p:nvSpPr>
        <p:spPr>
          <a:xfrm>
            <a:off x="5660538" y="1418987"/>
            <a:ext cx="89159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Web/Mobile</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5" name="テキスト ボックス 296" descr="An overview of all the services offered by Azurte">
            <a:extLst>
              <a:ext uri="{FF2B5EF4-FFF2-40B4-BE49-F238E27FC236}">
                <a16:creationId xmlns:a16="http://schemas.microsoft.com/office/drawing/2014/main" id="{0CFA28C8-DEC1-4EF7-9C1E-BBD1A9D8151F}"/>
              </a:ext>
            </a:extLst>
          </p:cNvPr>
          <p:cNvSpPr txBox="1"/>
          <p:nvPr/>
        </p:nvSpPr>
        <p:spPr>
          <a:xfrm>
            <a:off x="8800923" y="1406883"/>
            <a:ext cx="125707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DevOps/Developer</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6" name="正方形/長方形 307" descr="An overview of all the services offered by Azurte">
            <a:extLst>
              <a:ext uri="{FF2B5EF4-FFF2-40B4-BE49-F238E27FC236}">
                <a16:creationId xmlns:a16="http://schemas.microsoft.com/office/drawing/2014/main" id="{E44E1D04-EEC9-49AF-B317-E6CB0469192B}"/>
              </a:ext>
            </a:extLst>
          </p:cNvPr>
          <p:cNvSpPr/>
          <p:nvPr/>
        </p:nvSpPr>
        <p:spPr>
          <a:xfrm>
            <a:off x="1933684" y="2026607"/>
            <a:ext cx="6270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Container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Instance</a:t>
            </a:r>
          </a:p>
        </p:txBody>
      </p:sp>
      <p:sp>
        <p:nvSpPr>
          <p:cNvPr id="57" name="正方形/長方形 309" descr="An overview of all the services offered by Azurte">
            <a:extLst>
              <a:ext uri="{FF2B5EF4-FFF2-40B4-BE49-F238E27FC236}">
                <a16:creationId xmlns:a16="http://schemas.microsoft.com/office/drawing/2014/main" id="{49A8FD18-A5CA-4706-916B-96F402FB80B4}"/>
              </a:ext>
            </a:extLst>
          </p:cNvPr>
          <p:cNvSpPr/>
          <p:nvPr/>
        </p:nvSpPr>
        <p:spPr>
          <a:xfrm>
            <a:off x="1947951" y="1745281"/>
            <a:ext cx="62068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Functions</a:t>
            </a:r>
          </a:p>
        </p:txBody>
      </p:sp>
      <p:pic>
        <p:nvPicPr>
          <p:cNvPr id="58" name="グラフィックス 316" descr="An overview of all the services offered by Azurte">
            <a:extLst>
              <a:ext uri="{FF2B5EF4-FFF2-40B4-BE49-F238E27FC236}">
                <a16:creationId xmlns:a16="http://schemas.microsoft.com/office/drawing/2014/main" id="{A6445A92-1414-4277-AA28-62C4AF81A5C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94669" y="1742234"/>
            <a:ext cx="240000" cy="240000"/>
          </a:xfrm>
          <a:prstGeom prst="rect">
            <a:avLst/>
          </a:prstGeom>
        </p:spPr>
      </p:pic>
      <p:pic>
        <p:nvPicPr>
          <p:cNvPr id="59" name="グラフィックス 320" descr="An overview of all the services offered by Azurte">
            <a:extLst>
              <a:ext uri="{FF2B5EF4-FFF2-40B4-BE49-F238E27FC236}">
                <a16:creationId xmlns:a16="http://schemas.microsoft.com/office/drawing/2014/main" id="{252EAA0B-762D-437A-A98E-649E9851732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89080" y="2097677"/>
            <a:ext cx="240000" cy="240000"/>
          </a:xfrm>
          <a:prstGeom prst="rect">
            <a:avLst/>
          </a:prstGeom>
        </p:spPr>
      </p:pic>
      <p:pic>
        <p:nvPicPr>
          <p:cNvPr id="60" name="グラフィックス 327" descr="An overview of all the services offered by Azurte">
            <a:extLst>
              <a:ext uri="{FF2B5EF4-FFF2-40B4-BE49-F238E27FC236}">
                <a16:creationId xmlns:a16="http://schemas.microsoft.com/office/drawing/2014/main" id="{97351B48-2165-4653-94B7-71D6D73CBB7C}"/>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08065" y="2078962"/>
            <a:ext cx="240000" cy="240000"/>
          </a:xfrm>
          <a:prstGeom prst="rect">
            <a:avLst/>
          </a:prstGeom>
        </p:spPr>
      </p:pic>
      <p:sp>
        <p:nvSpPr>
          <p:cNvPr id="61" name="正方形/長方形 335" descr="An overview of all the services offered by Azurte">
            <a:extLst>
              <a:ext uri="{FF2B5EF4-FFF2-40B4-BE49-F238E27FC236}">
                <a16:creationId xmlns:a16="http://schemas.microsoft.com/office/drawing/2014/main" id="{89196189-A2A5-41DC-9484-ED6D7B13B06D}"/>
              </a:ext>
            </a:extLst>
          </p:cNvPr>
          <p:cNvSpPr/>
          <p:nvPr/>
        </p:nvSpPr>
        <p:spPr>
          <a:xfrm>
            <a:off x="3238843" y="2100725"/>
            <a:ext cx="80502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Fabric</a:t>
            </a:r>
          </a:p>
        </p:txBody>
      </p:sp>
      <p:sp>
        <p:nvSpPr>
          <p:cNvPr id="62" name="テキスト ボックス 337" descr="An overview of all the services offered by Azurte">
            <a:extLst>
              <a:ext uri="{FF2B5EF4-FFF2-40B4-BE49-F238E27FC236}">
                <a16:creationId xmlns:a16="http://schemas.microsoft.com/office/drawing/2014/main" id="{F66E0BE4-701D-4A36-B6E9-B83292AEBFAA}"/>
              </a:ext>
            </a:extLst>
          </p:cNvPr>
          <p:cNvSpPr txBox="1"/>
          <p:nvPr/>
        </p:nvSpPr>
        <p:spPr>
          <a:xfrm>
            <a:off x="2393352" y="2414530"/>
            <a:ext cx="8082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Integration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3" name="テキスト ボックス 338" descr="An overview of all the services offered by Azurte">
            <a:extLst>
              <a:ext uri="{FF2B5EF4-FFF2-40B4-BE49-F238E27FC236}">
                <a16:creationId xmlns:a16="http://schemas.microsoft.com/office/drawing/2014/main" id="{741A41DE-38BA-4EEA-BE9D-2F0315DFB915}"/>
              </a:ext>
            </a:extLst>
          </p:cNvPr>
          <p:cNvSpPr txBox="1"/>
          <p:nvPr/>
        </p:nvSpPr>
        <p:spPr>
          <a:xfrm>
            <a:off x="4617971" y="2424483"/>
            <a:ext cx="36099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IoT</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4" name="テキスト ボックス 339" descr="An overview of all the services offered by Azurte">
            <a:extLst>
              <a:ext uri="{FF2B5EF4-FFF2-40B4-BE49-F238E27FC236}">
                <a16:creationId xmlns:a16="http://schemas.microsoft.com/office/drawing/2014/main" id="{45C77CF6-64F9-42D5-8AB8-A2C2642D613E}"/>
              </a:ext>
            </a:extLst>
          </p:cNvPr>
          <p:cNvSpPr txBox="1"/>
          <p:nvPr/>
        </p:nvSpPr>
        <p:spPr>
          <a:xfrm>
            <a:off x="8960422" y="2415330"/>
            <a:ext cx="93807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Data Services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5" name="正方形/長方形 343" descr="An overview of all the services offered by Azurte">
            <a:extLst>
              <a:ext uri="{FF2B5EF4-FFF2-40B4-BE49-F238E27FC236}">
                <a16:creationId xmlns:a16="http://schemas.microsoft.com/office/drawing/2014/main" id="{0F24D962-F4C2-476C-998C-2DC195160A50}"/>
              </a:ext>
            </a:extLst>
          </p:cNvPr>
          <p:cNvSpPr/>
          <p:nvPr/>
        </p:nvSpPr>
        <p:spPr>
          <a:xfrm>
            <a:off x="1928176" y="3120513"/>
            <a:ext cx="692818"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Bus</a:t>
            </a:r>
          </a:p>
        </p:txBody>
      </p:sp>
      <p:sp>
        <p:nvSpPr>
          <p:cNvPr id="66" name="正方形/長方形 355" descr="An overview of all the services offered by Azurte">
            <a:extLst>
              <a:ext uri="{FF2B5EF4-FFF2-40B4-BE49-F238E27FC236}">
                <a16:creationId xmlns:a16="http://schemas.microsoft.com/office/drawing/2014/main" id="{05C72BE8-4F97-4D4C-A592-73072CAB7318}"/>
              </a:ext>
            </a:extLst>
          </p:cNvPr>
          <p:cNvSpPr/>
          <p:nvPr/>
        </p:nvSpPr>
        <p:spPr>
          <a:xfrm>
            <a:off x="3238845" y="3120513"/>
            <a:ext cx="65274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Event Grid</a:t>
            </a:r>
          </a:p>
        </p:txBody>
      </p:sp>
      <p:pic>
        <p:nvPicPr>
          <p:cNvPr id="67" name="グラフィックス 356" descr="An overview of all the services offered by Azurte">
            <a:extLst>
              <a:ext uri="{FF2B5EF4-FFF2-40B4-BE49-F238E27FC236}">
                <a16:creationId xmlns:a16="http://schemas.microsoft.com/office/drawing/2014/main" id="{4C8579CF-2D4D-42C4-A7FB-07A6DDEDBBA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89080" y="3117465"/>
            <a:ext cx="240000" cy="240000"/>
          </a:xfrm>
          <a:prstGeom prst="rect">
            <a:avLst/>
          </a:prstGeom>
        </p:spPr>
      </p:pic>
      <p:pic>
        <p:nvPicPr>
          <p:cNvPr id="68" name="グラフィックス 359" descr="An overview of all the services offered by Azurte">
            <a:extLst>
              <a:ext uri="{FF2B5EF4-FFF2-40B4-BE49-F238E27FC236}">
                <a16:creationId xmlns:a16="http://schemas.microsoft.com/office/drawing/2014/main" id="{F9E87EDA-5373-4104-B001-452BF09CC5D5}"/>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607661" y="3117465"/>
            <a:ext cx="240000" cy="240000"/>
          </a:xfrm>
          <a:prstGeom prst="rect">
            <a:avLst/>
          </a:prstGeom>
        </p:spPr>
      </p:pic>
      <p:sp>
        <p:nvSpPr>
          <p:cNvPr id="69" name="正方形/長方形 364" descr="An overview of all the services offered by Azurte">
            <a:extLst>
              <a:ext uri="{FF2B5EF4-FFF2-40B4-BE49-F238E27FC236}">
                <a16:creationId xmlns:a16="http://schemas.microsoft.com/office/drawing/2014/main" id="{4009B8EF-D252-413F-A36F-9165F6420FA3}"/>
              </a:ext>
            </a:extLst>
          </p:cNvPr>
          <p:cNvSpPr/>
          <p:nvPr/>
        </p:nvSpPr>
        <p:spPr>
          <a:xfrm>
            <a:off x="3238845" y="2776950"/>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pic>
        <p:nvPicPr>
          <p:cNvPr id="70" name="グラフィックス 369" descr="An overview of all the services offered by Azurte">
            <a:extLst>
              <a:ext uri="{FF2B5EF4-FFF2-40B4-BE49-F238E27FC236}">
                <a16:creationId xmlns:a16="http://schemas.microsoft.com/office/drawing/2014/main" id="{86389721-4664-4B75-B26C-7C77287FB6BB}"/>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889080" y="2773903"/>
            <a:ext cx="240000" cy="240000"/>
          </a:xfrm>
          <a:prstGeom prst="rect">
            <a:avLst/>
          </a:prstGeom>
        </p:spPr>
      </p:pic>
      <p:sp>
        <p:nvSpPr>
          <p:cNvPr id="71" name="正方形/長方形 373" descr="An overview of all the services offered by Azurte">
            <a:extLst>
              <a:ext uri="{FF2B5EF4-FFF2-40B4-BE49-F238E27FC236}">
                <a16:creationId xmlns:a16="http://schemas.microsoft.com/office/drawing/2014/main" id="{9E8023ED-15AE-482C-8280-6042E7F82E7E}"/>
              </a:ext>
            </a:extLst>
          </p:cNvPr>
          <p:cNvSpPr/>
          <p:nvPr/>
        </p:nvSpPr>
        <p:spPr>
          <a:xfrm>
            <a:off x="1928178" y="2721548"/>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72" name="グラフィックス 375" descr="An overview of all the services offered by Azurte">
            <a:extLst>
              <a:ext uri="{FF2B5EF4-FFF2-40B4-BE49-F238E27FC236}">
                <a16:creationId xmlns:a16="http://schemas.microsoft.com/office/drawing/2014/main" id="{96E224FC-B759-46E4-A29C-681290209B3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9017" y="2773903"/>
            <a:ext cx="240000" cy="240000"/>
          </a:xfrm>
          <a:prstGeom prst="rect">
            <a:avLst/>
          </a:prstGeom>
        </p:spPr>
      </p:pic>
      <p:sp>
        <p:nvSpPr>
          <p:cNvPr id="73" name="正方形/長方形 9" descr="An overview of all the services offered by Azurte">
            <a:extLst>
              <a:ext uri="{FF2B5EF4-FFF2-40B4-BE49-F238E27FC236}">
                <a16:creationId xmlns:a16="http://schemas.microsoft.com/office/drawing/2014/main" id="{B34E0B82-D287-4B5E-B3D5-60F95F815914}"/>
              </a:ext>
            </a:extLst>
          </p:cNvPr>
          <p:cNvSpPr/>
          <p:nvPr/>
        </p:nvSpPr>
        <p:spPr>
          <a:xfrm>
            <a:off x="193475" y="1076860"/>
            <a:ext cx="1259959"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endParaRPr kumimoji="0" lang="en-US" altLang="ja-JP"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4" name="正方形/長方形 10" descr="An overview of all the services offered by Azurte">
            <a:extLst>
              <a:ext uri="{FF2B5EF4-FFF2-40B4-BE49-F238E27FC236}">
                <a16:creationId xmlns:a16="http://schemas.microsoft.com/office/drawing/2014/main" id="{3DE0177A-A5A0-40DE-9718-874C0FB8AECB}"/>
              </a:ext>
            </a:extLst>
          </p:cNvPr>
          <p:cNvSpPr/>
          <p:nvPr/>
        </p:nvSpPr>
        <p:spPr>
          <a:xfrm>
            <a:off x="1527101" y="1076860"/>
            <a:ext cx="9135651"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50"/>
                </a:solidFill>
                <a:effectLst/>
                <a:uLnTx/>
                <a:uFillTx/>
                <a:latin typeface="Segoe UI" panose="020B0502040204020203" pitchFamily="34" charset="0"/>
                <a:ea typeface="Yu Gothic UI" panose="020B0500000000000000" pitchFamily="50" charset="-128"/>
                <a:cs typeface="Segoe UI" panose="020B0502040204020203" pitchFamily="34" charset="0"/>
              </a:rPr>
              <a:t>Platform as a Services (PaaS)</a:t>
            </a:r>
          </a:p>
        </p:txBody>
      </p:sp>
      <p:sp>
        <p:nvSpPr>
          <p:cNvPr id="75" name="正方形/長方形 11" descr="An overview of all the services offered by Azurte">
            <a:extLst>
              <a:ext uri="{FF2B5EF4-FFF2-40B4-BE49-F238E27FC236}">
                <a16:creationId xmlns:a16="http://schemas.microsoft.com/office/drawing/2014/main" id="{06AD6B2E-ABB9-44EF-B3D6-2B4E42D52250}"/>
              </a:ext>
            </a:extLst>
          </p:cNvPr>
          <p:cNvSpPr/>
          <p:nvPr/>
        </p:nvSpPr>
        <p:spPr>
          <a:xfrm>
            <a:off x="10736421" y="1076860"/>
            <a:ext cx="1253475"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Security</a:t>
            </a:r>
          </a:p>
        </p:txBody>
      </p:sp>
      <p:sp>
        <p:nvSpPr>
          <p:cNvPr id="76" name="正方形/長方形 13" descr="An overview of all the services offered by Azurte">
            <a:extLst>
              <a:ext uri="{FF2B5EF4-FFF2-40B4-BE49-F238E27FC236}">
                <a16:creationId xmlns:a16="http://schemas.microsoft.com/office/drawing/2014/main" id="{B007BA91-F7A8-4608-98F5-0FE45E123856}"/>
              </a:ext>
            </a:extLst>
          </p:cNvPr>
          <p:cNvSpPr/>
          <p:nvPr/>
        </p:nvSpPr>
        <p:spPr>
          <a:xfrm>
            <a:off x="193460" y="4786525"/>
            <a:ext cx="11796437"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Infrastructure as a Services</a:t>
            </a:r>
            <a:r>
              <a:rPr kumimoji="0" lang="ja-JP" altLang="en-US"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1400" b="0" i="0" u="none" strike="noStrike" kern="0" cap="none" spc="0" normalizeH="0" baseline="0" noProof="0" dirty="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(IaaS)</a:t>
            </a:r>
          </a:p>
        </p:txBody>
      </p:sp>
      <p:sp>
        <p:nvSpPr>
          <p:cNvPr id="77" name="テキスト ボックス 377" descr="An overview of all the services offered by Azurte">
            <a:extLst>
              <a:ext uri="{FF2B5EF4-FFF2-40B4-BE49-F238E27FC236}">
                <a16:creationId xmlns:a16="http://schemas.microsoft.com/office/drawing/2014/main" id="{80861D03-A1C4-4D14-8249-37503C38D63B}"/>
              </a:ext>
            </a:extLst>
          </p:cNvPr>
          <p:cNvSpPr txBox="1"/>
          <p:nvPr/>
        </p:nvSpPr>
        <p:spPr>
          <a:xfrm>
            <a:off x="2722881" y="5258498"/>
            <a:ext cx="6052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 Storage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8" name="テキスト ボックス 379" descr="An overview of all the services offered by Azurte">
            <a:extLst>
              <a:ext uri="{FF2B5EF4-FFF2-40B4-BE49-F238E27FC236}">
                <a16:creationId xmlns:a16="http://schemas.microsoft.com/office/drawing/2014/main" id="{8AD9C3C4-1AD8-46C3-83A6-81581061FB95}"/>
              </a:ext>
            </a:extLst>
          </p:cNvPr>
          <p:cNvSpPr txBox="1"/>
          <p:nvPr/>
        </p:nvSpPr>
        <p:spPr>
          <a:xfrm>
            <a:off x="38349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79" name="グラフィックス 382" descr="An overview of all the services offered by Azurte">
            <a:extLst>
              <a:ext uri="{FF2B5EF4-FFF2-40B4-BE49-F238E27FC236}">
                <a16:creationId xmlns:a16="http://schemas.microsoft.com/office/drawing/2014/main" id="{D3291543-BB73-48FF-9CCD-6A35A495AB8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447947" y="5323160"/>
            <a:ext cx="240000" cy="240000"/>
          </a:xfrm>
          <a:prstGeom prst="rect">
            <a:avLst/>
          </a:prstGeom>
        </p:spPr>
      </p:pic>
      <p:pic>
        <p:nvPicPr>
          <p:cNvPr id="80" name="グラフィックス 389" descr="An overview of all the services offered by Azurte">
            <a:extLst>
              <a:ext uri="{FF2B5EF4-FFF2-40B4-BE49-F238E27FC236}">
                <a16:creationId xmlns:a16="http://schemas.microsoft.com/office/drawing/2014/main" id="{11318372-F386-4CC5-8CA3-0E1F2B76212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95291" y="5337560"/>
            <a:ext cx="248076" cy="211200"/>
          </a:xfrm>
          <a:prstGeom prst="rect">
            <a:avLst/>
          </a:prstGeom>
        </p:spPr>
      </p:pic>
      <p:sp>
        <p:nvSpPr>
          <p:cNvPr id="81" name="正方形/長方形 14" descr="An overview of all the services offered by Azurte">
            <a:extLst>
              <a:ext uri="{FF2B5EF4-FFF2-40B4-BE49-F238E27FC236}">
                <a16:creationId xmlns:a16="http://schemas.microsoft.com/office/drawing/2014/main" id="{2E511A36-99D5-4614-8FE7-CD0F21D9533E}"/>
              </a:ext>
            </a:extLst>
          </p:cNvPr>
          <p:cNvSpPr/>
          <p:nvPr/>
        </p:nvSpPr>
        <p:spPr>
          <a:xfrm>
            <a:off x="584340" y="5215407"/>
            <a:ext cx="695331" cy="4247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 Scale Sets</a:t>
            </a:r>
          </a:p>
        </p:txBody>
      </p:sp>
      <p:sp>
        <p:nvSpPr>
          <p:cNvPr id="82" name="テキスト ボックス 410" descr="An overview of all the services offered by Azurte">
            <a:extLst>
              <a:ext uri="{FF2B5EF4-FFF2-40B4-BE49-F238E27FC236}">
                <a16:creationId xmlns:a16="http://schemas.microsoft.com/office/drawing/2014/main" id="{35471A81-7D48-4CC0-B904-6A3CD55D8F19}"/>
              </a:ext>
            </a:extLst>
          </p:cNvPr>
          <p:cNvSpPr txBox="1"/>
          <p:nvPr/>
        </p:nvSpPr>
        <p:spPr>
          <a:xfrm>
            <a:off x="7153035" y="5258497"/>
            <a:ext cx="5810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Express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Route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3" name="テキスト ボックス 411" descr="An overview of all the services offered by Azurte">
            <a:extLst>
              <a:ext uri="{FF2B5EF4-FFF2-40B4-BE49-F238E27FC236}">
                <a16:creationId xmlns:a16="http://schemas.microsoft.com/office/drawing/2014/main" id="{A8466231-DC7A-4F44-9A7A-808DE1957597}"/>
              </a:ext>
            </a:extLst>
          </p:cNvPr>
          <p:cNvSpPr txBox="1"/>
          <p:nvPr/>
        </p:nvSpPr>
        <p:spPr>
          <a:xfrm>
            <a:off x="8078721" y="5258498"/>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Balancer</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4" name="テキスト ボックス 412" descr="An overview of all the services offered by Azurte">
            <a:extLst>
              <a:ext uri="{FF2B5EF4-FFF2-40B4-BE49-F238E27FC236}">
                <a16:creationId xmlns:a16="http://schemas.microsoft.com/office/drawing/2014/main" id="{537B9B7C-83AC-4ED8-9DA8-E2624BA5185E}"/>
              </a:ext>
            </a:extLst>
          </p:cNvPr>
          <p:cNvSpPr txBox="1"/>
          <p:nvPr/>
        </p:nvSpPr>
        <p:spPr>
          <a:xfrm>
            <a:off x="9152912" y="5258496"/>
            <a:ext cx="6971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Firewall</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85" name="グラフィックス 414" descr="An overview of all the services offered by Azurte">
            <a:extLst>
              <a:ext uri="{FF2B5EF4-FFF2-40B4-BE49-F238E27FC236}">
                <a16:creationId xmlns:a16="http://schemas.microsoft.com/office/drawing/2014/main" id="{72A09724-8D78-4573-8D95-0DF9113FD8B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774392" y="5323160"/>
            <a:ext cx="240000" cy="240000"/>
          </a:xfrm>
          <a:prstGeom prst="rect">
            <a:avLst/>
          </a:prstGeom>
        </p:spPr>
      </p:pic>
      <p:pic>
        <p:nvPicPr>
          <p:cNvPr id="86" name="グラフィックス 415" descr="An overview of all the services offered by Azurte">
            <a:extLst>
              <a:ext uri="{FF2B5EF4-FFF2-40B4-BE49-F238E27FC236}">
                <a16:creationId xmlns:a16="http://schemas.microsoft.com/office/drawing/2014/main" id="{8A42E1B0-7895-45B8-9600-E654F5E92A7A}"/>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758833" y="5323160"/>
            <a:ext cx="240000" cy="240000"/>
          </a:xfrm>
          <a:prstGeom prst="rect">
            <a:avLst/>
          </a:prstGeom>
        </p:spPr>
      </p:pic>
      <p:pic>
        <p:nvPicPr>
          <p:cNvPr id="87" name="グラフィックス 416" descr="An overview of all the services offered by Azurte">
            <a:extLst>
              <a:ext uri="{FF2B5EF4-FFF2-40B4-BE49-F238E27FC236}">
                <a16:creationId xmlns:a16="http://schemas.microsoft.com/office/drawing/2014/main" id="{E699FD15-3A26-4FB4-B24E-AF58DE38B3A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802307" y="5323160"/>
            <a:ext cx="240000" cy="240000"/>
          </a:xfrm>
          <a:prstGeom prst="rect">
            <a:avLst/>
          </a:prstGeom>
        </p:spPr>
      </p:pic>
      <p:pic>
        <p:nvPicPr>
          <p:cNvPr id="88" name="グラフィックス 417" descr="An overview of all the services offered by Azurte">
            <a:extLst>
              <a:ext uri="{FF2B5EF4-FFF2-40B4-BE49-F238E27FC236}">
                <a16:creationId xmlns:a16="http://schemas.microsoft.com/office/drawing/2014/main" id="{7B4ABF97-31C7-4D22-97A3-2F6461E66EB4}"/>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882348" y="5323160"/>
            <a:ext cx="240000" cy="240000"/>
          </a:xfrm>
          <a:prstGeom prst="rect">
            <a:avLst/>
          </a:prstGeom>
        </p:spPr>
      </p:pic>
      <p:pic>
        <p:nvPicPr>
          <p:cNvPr id="89" name="グラフィックス 419" descr="An overview of all the services offered by Azurte">
            <a:extLst>
              <a:ext uri="{FF2B5EF4-FFF2-40B4-BE49-F238E27FC236}">
                <a16:creationId xmlns:a16="http://schemas.microsoft.com/office/drawing/2014/main" id="{502A62B1-AFF1-47A7-A96D-E81E3E7AE033}"/>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912276" y="5323160"/>
            <a:ext cx="240000" cy="240000"/>
          </a:xfrm>
          <a:prstGeom prst="rect">
            <a:avLst/>
          </a:prstGeom>
        </p:spPr>
      </p:pic>
      <p:pic>
        <p:nvPicPr>
          <p:cNvPr id="90" name="グラフィックス 420" descr="An overview of all the services offered by Azurte">
            <a:extLst>
              <a:ext uri="{FF2B5EF4-FFF2-40B4-BE49-F238E27FC236}">
                <a16:creationId xmlns:a16="http://schemas.microsoft.com/office/drawing/2014/main" id="{800B897E-03FD-42F0-B711-4C3A8380A233}"/>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803361" y="5323160"/>
            <a:ext cx="240000" cy="240000"/>
          </a:xfrm>
          <a:prstGeom prst="rect">
            <a:avLst/>
          </a:prstGeom>
        </p:spPr>
      </p:pic>
      <p:sp>
        <p:nvSpPr>
          <p:cNvPr id="91" name="テキスト ボックス 421" descr="An overview of all the services offered by Azurte">
            <a:extLst>
              <a:ext uri="{FF2B5EF4-FFF2-40B4-BE49-F238E27FC236}">
                <a16:creationId xmlns:a16="http://schemas.microsoft.com/office/drawing/2014/main" id="{CEB7AFD3-5733-4933-9A49-DF5139F9FE52}"/>
              </a:ext>
            </a:extLst>
          </p:cNvPr>
          <p:cNvSpPr txBox="1"/>
          <p:nvPr/>
        </p:nvSpPr>
        <p:spPr>
          <a:xfrm>
            <a:off x="10115797" y="5258496"/>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WAN</a:t>
            </a:r>
          </a:p>
        </p:txBody>
      </p:sp>
      <p:pic>
        <p:nvPicPr>
          <p:cNvPr id="92" name="グラフィックス 422" descr="An overview of all the services offered by Azurte">
            <a:extLst>
              <a:ext uri="{FF2B5EF4-FFF2-40B4-BE49-F238E27FC236}">
                <a16:creationId xmlns:a16="http://schemas.microsoft.com/office/drawing/2014/main" id="{FF72A489-6C09-4822-AB29-6F7015A718E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872104" y="5323160"/>
            <a:ext cx="240000" cy="240000"/>
          </a:xfrm>
          <a:prstGeom prst="rect">
            <a:avLst/>
          </a:prstGeom>
        </p:spPr>
      </p:pic>
      <p:sp>
        <p:nvSpPr>
          <p:cNvPr id="93" name="正方形/長方形 423" descr="An overview of all the services offered by Azurte">
            <a:extLst>
              <a:ext uri="{FF2B5EF4-FFF2-40B4-BE49-F238E27FC236}">
                <a16:creationId xmlns:a16="http://schemas.microsoft.com/office/drawing/2014/main" id="{6B59C821-D515-428D-91D2-E7290F79455A}"/>
              </a:ext>
            </a:extLst>
          </p:cNvPr>
          <p:cNvSpPr/>
          <p:nvPr/>
        </p:nvSpPr>
        <p:spPr>
          <a:xfrm>
            <a:off x="11149761" y="5270805"/>
            <a:ext cx="77908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Watcher</a:t>
            </a:r>
          </a:p>
        </p:txBody>
      </p:sp>
      <p:sp>
        <p:nvSpPr>
          <p:cNvPr id="94" name="テキスト ボックス 424" descr="An overview of all the services offered by Azurte">
            <a:extLst>
              <a:ext uri="{FF2B5EF4-FFF2-40B4-BE49-F238E27FC236}">
                <a16:creationId xmlns:a16="http://schemas.microsoft.com/office/drawing/2014/main" id="{33F2316F-F9B4-4FD8-B5F1-B2CD06D0453B}"/>
              </a:ext>
            </a:extLst>
          </p:cNvPr>
          <p:cNvSpPr txBox="1"/>
          <p:nvPr/>
        </p:nvSpPr>
        <p:spPr>
          <a:xfrm>
            <a:off x="5053149"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5" name="テキスト ボックス 425" descr="An overview of all the services offered by Azurte">
            <a:extLst>
              <a:ext uri="{FF2B5EF4-FFF2-40B4-BE49-F238E27FC236}">
                <a16:creationId xmlns:a16="http://schemas.microsoft.com/office/drawing/2014/main" id="{201EA2DA-3CEF-4219-B698-F0A6B154B1A6}"/>
              </a:ext>
            </a:extLst>
          </p:cNvPr>
          <p:cNvSpPr txBox="1"/>
          <p:nvPr/>
        </p:nvSpPr>
        <p:spPr>
          <a:xfrm>
            <a:off x="61030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Gateway</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6" name="正方形/長方形 426" descr="An overview of all the services offered by Azurte">
            <a:extLst>
              <a:ext uri="{FF2B5EF4-FFF2-40B4-BE49-F238E27FC236}">
                <a16:creationId xmlns:a16="http://schemas.microsoft.com/office/drawing/2014/main" id="{4D1864B2-0578-4C70-A02A-46D2C18314EE}"/>
              </a:ext>
            </a:extLst>
          </p:cNvPr>
          <p:cNvSpPr/>
          <p:nvPr/>
        </p:nvSpPr>
        <p:spPr>
          <a:xfrm>
            <a:off x="1928178" y="3800089"/>
            <a:ext cx="85953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Media Services</a:t>
            </a:r>
          </a:p>
        </p:txBody>
      </p:sp>
      <p:sp>
        <p:nvSpPr>
          <p:cNvPr id="97" name="正方形/長方形 427" descr="An overview of all the services offered by Azurte">
            <a:extLst>
              <a:ext uri="{FF2B5EF4-FFF2-40B4-BE49-F238E27FC236}">
                <a16:creationId xmlns:a16="http://schemas.microsoft.com/office/drawing/2014/main" id="{F2B3B61E-F736-4B38-A298-E7EA0DDDD3D6}"/>
              </a:ext>
            </a:extLst>
          </p:cNvPr>
          <p:cNvSpPr/>
          <p:nvPr/>
        </p:nvSpPr>
        <p:spPr>
          <a:xfrm>
            <a:off x="3238845" y="4098287"/>
            <a:ext cx="814647" cy="277127"/>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a:t>
            </a:r>
            <a:r>
              <a:rPr kumimoji="0" lang="ja-JP" altLang="en-US"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Delivery</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p:txBody>
      </p:sp>
      <p:pic>
        <p:nvPicPr>
          <p:cNvPr id="98" name="グラフィックス 428" descr="An overview of all the services offered by Azurte">
            <a:extLst>
              <a:ext uri="{FF2B5EF4-FFF2-40B4-BE49-F238E27FC236}">
                <a16:creationId xmlns:a16="http://schemas.microsoft.com/office/drawing/2014/main" id="{DAADA84C-0B26-4EF3-8335-D56E2B27607E}"/>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881795" y="4132173"/>
            <a:ext cx="240000" cy="240000"/>
          </a:xfrm>
          <a:prstGeom prst="rect">
            <a:avLst/>
          </a:prstGeom>
        </p:spPr>
      </p:pic>
      <p:pic>
        <p:nvPicPr>
          <p:cNvPr id="99" name="グラフィックス 429" descr="An overview of all the services offered by Azurte">
            <a:extLst>
              <a:ext uri="{FF2B5EF4-FFF2-40B4-BE49-F238E27FC236}">
                <a16:creationId xmlns:a16="http://schemas.microsoft.com/office/drawing/2014/main" id="{8687486C-BB86-4E51-94CC-637F93D4BFE5}"/>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593904" y="3797041"/>
            <a:ext cx="240000" cy="240000"/>
          </a:xfrm>
          <a:prstGeom prst="rect">
            <a:avLst/>
          </a:prstGeom>
        </p:spPr>
      </p:pic>
      <p:sp>
        <p:nvSpPr>
          <p:cNvPr id="100" name="テキスト ボックス 430" descr="An overview of all the services offered by Azurte">
            <a:extLst>
              <a:ext uri="{FF2B5EF4-FFF2-40B4-BE49-F238E27FC236}">
                <a16:creationId xmlns:a16="http://schemas.microsoft.com/office/drawing/2014/main" id="{E517E711-7A7E-40E4-B4A0-350D85BA58D2}"/>
              </a:ext>
            </a:extLst>
          </p:cNvPr>
          <p:cNvSpPr txBox="1"/>
          <p:nvPr/>
        </p:nvSpPr>
        <p:spPr>
          <a:xfrm>
            <a:off x="2370110" y="3470384"/>
            <a:ext cx="85472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Media/CDN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01" name="正方形/長方形 454" descr="An overview of all the services offered by Azurte">
            <a:extLst>
              <a:ext uri="{FF2B5EF4-FFF2-40B4-BE49-F238E27FC236}">
                <a16:creationId xmlns:a16="http://schemas.microsoft.com/office/drawing/2014/main" id="{710E9DCD-F5B0-4AD3-A1A6-5FF5FA6673AB}"/>
              </a:ext>
            </a:extLst>
          </p:cNvPr>
          <p:cNvSpPr/>
          <p:nvPr/>
        </p:nvSpPr>
        <p:spPr>
          <a:xfrm>
            <a:off x="5869959" y="2721548"/>
            <a:ext cx="61747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Cognitive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02" name="正方形/長方形 455" descr="An overview of all the services offered by Azurte">
            <a:extLst>
              <a:ext uri="{FF2B5EF4-FFF2-40B4-BE49-F238E27FC236}">
                <a16:creationId xmlns:a16="http://schemas.microsoft.com/office/drawing/2014/main" id="{5BD31A29-69CB-4618-A4AC-19E2DE5C3A85}"/>
              </a:ext>
            </a:extLst>
          </p:cNvPr>
          <p:cNvSpPr/>
          <p:nvPr/>
        </p:nvSpPr>
        <p:spPr>
          <a:xfrm>
            <a:off x="4557675" y="2776950"/>
            <a:ext cx="54694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Hub</a:t>
            </a:r>
          </a:p>
        </p:txBody>
      </p:sp>
      <p:sp>
        <p:nvSpPr>
          <p:cNvPr id="103" name="正方形/長方形 456" descr="An overview of all the services offered by Azurte">
            <a:extLst>
              <a:ext uri="{FF2B5EF4-FFF2-40B4-BE49-F238E27FC236}">
                <a16:creationId xmlns:a16="http://schemas.microsoft.com/office/drawing/2014/main" id="{52E43065-7E7C-482C-B496-12001B17EC84}"/>
              </a:ext>
            </a:extLst>
          </p:cNvPr>
          <p:cNvSpPr/>
          <p:nvPr/>
        </p:nvSpPr>
        <p:spPr>
          <a:xfrm>
            <a:off x="7183923" y="3744687"/>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Stream</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sp>
        <p:nvSpPr>
          <p:cNvPr id="104" name="正方形/長方形 457" descr="An overview of all the services offered by Azurte">
            <a:extLst>
              <a:ext uri="{FF2B5EF4-FFF2-40B4-BE49-F238E27FC236}">
                <a16:creationId xmlns:a16="http://schemas.microsoft.com/office/drawing/2014/main" id="{95C3E5C0-1D9D-4ED9-A426-3F6A99B62E7E}"/>
              </a:ext>
            </a:extLst>
          </p:cNvPr>
          <p:cNvSpPr/>
          <p:nvPr/>
        </p:nvSpPr>
        <p:spPr>
          <a:xfrm>
            <a:off x="11123847" y="4079821"/>
            <a:ext cx="877888"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Role- based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access control</a:t>
            </a:r>
          </a:p>
        </p:txBody>
      </p:sp>
      <p:sp>
        <p:nvSpPr>
          <p:cNvPr id="105" name="正方形/長方形 458" descr="An overview of all the services offered by Azurte">
            <a:extLst>
              <a:ext uri="{FF2B5EF4-FFF2-40B4-BE49-F238E27FC236}">
                <a16:creationId xmlns:a16="http://schemas.microsoft.com/office/drawing/2014/main" id="{0E0BBCB5-A767-4084-8C6D-595FE2BE0593}"/>
              </a:ext>
            </a:extLst>
          </p:cNvPr>
          <p:cNvSpPr/>
          <p:nvPr/>
        </p:nvSpPr>
        <p:spPr>
          <a:xfrm>
            <a:off x="4567598" y="3744687"/>
            <a:ext cx="76655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Digital Twins</a:t>
            </a:r>
          </a:p>
        </p:txBody>
      </p:sp>
      <p:sp>
        <p:nvSpPr>
          <p:cNvPr id="106" name="正方形/長方形 459" descr="An overview of all the services offered by Azurte">
            <a:extLst>
              <a:ext uri="{FF2B5EF4-FFF2-40B4-BE49-F238E27FC236}">
                <a16:creationId xmlns:a16="http://schemas.microsoft.com/office/drawing/2014/main" id="{C3E2BCE6-5A0D-47F2-BA44-2E549CEA2521}"/>
              </a:ext>
            </a:extLst>
          </p:cNvPr>
          <p:cNvSpPr/>
          <p:nvPr/>
        </p:nvSpPr>
        <p:spPr>
          <a:xfrm>
            <a:off x="4562111" y="3396429"/>
            <a:ext cx="6992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Time Series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pic>
        <p:nvPicPr>
          <p:cNvPr id="107" name="グラフィックス 460" descr="An overview of all the services offered by Azurte">
            <a:extLst>
              <a:ext uri="{FF2B5EF4-FFF2-40B4-BE49-F238E27FC236}">
                <a16:creationId xmlns:a16="http://schemas.microsoft.com/office/drawing/2014/main" id="{EC32E11E-DF1A-499B-A558-6735577E501B}"/>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214873" y="4132173"/>
            <a:ext cx="240000" cy="240000"/>
          </a:xfrm>
          <a:prstGeom prst="rect">
            <a:avLst/>
          </a:prstGeom>
        </p:spPr>
      </p:pic>
      <p:pic>
        <p:nvPicPr>
          <p:cNvPr id="108" name="グラフィックス 461" descr="An overview of all the services offered by Azurte">
            <a:extLst>
              <a:ext uri="{FF2B5EF4-FFF2-40B4-BE49-F238E27FC236}">
                <a16:creationId xmlns:a16="http://schemas.microsoft.com/office/drawing/2014/main" id="{69F3EFED-9299-4021-8460-2EC9382C418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204952" y="2773903"/>
            <a:ext cx="240000" cy="240000"/>
          </a:xfrm>
          <a:prstGeom prst="rect">
            <a:avLst/>
          </a:prstGeom>
        </p:spPr>
      </p:pic>
      <p:pic>
        <p:nvPicPr>
          <p:cNvPr id="109" name="グラフィックス 462" descr="An overview of all the services offered by Azurte">
            <a:extLst>
              <a:ext uri="{FF2B5EF4-FFF2-40B4-BE49-F238E27FC236}">
                <a16:creationId xmlns:a16="http://schemas.microsoft.com/office/drawing/2014/main" id="{D42C1422-4C9E-41AE-93FE-CA5FBC3C5A16}"/>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854021" y="3797041"/>
            <a:ext cx="240000" cy="240000"/>
          </a:xfrm>
          <a:prstGeom prst="rect">
            <a:avLst/>
          </a:prstGeom>
        </p:spPr>
      </p:pic>
      <p:pic>
        <p:nvPicPr>
          <p:cNvPr id="110" name="グラフィックス 463" descr="An overview of all the services offered by Azurte">
            <a:extLst>
              <a:ext uri="{FF2B5EF4-FFF2-40B4-BE49-F238E27FC236}">
                <a16:creationId xmlns:a16="http://schemas.microsoft.com/office/drawing/2014/main" id="{CC61B8CC-EA53-4A1A-841A-3B5DF448E12C}"/>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117465"/>
            <a:ext cx="240000" cy="240000"/>
          </a:xfrm>
          <a:prstGeom prst="rect">
            <a:avLst/>
          </a:prstGeom>
        </p:spPr>
      </p:pic>
      <p:sp>
        <p:nvSpPr>
          <p:cNvPr id="111" name="正方形/長方形 464" descr="An overview of all the services offered by Azurte">
            <a:extLst>
              <a:ext uri="{FF2B5EF4-FFF2-40B4-BE49-F238E27FC236}">
                <a16:creationId xmlns:a16="http://schemas.microsoft.com/office/drawing/2014/main" id="{C985B99A-2EB3-4344-B2C2-DDECBD845D6E}"/>
              </a:ext>
            </a:extLst>
          </p:cNvPr>
          <p:cNvSpPr/>
          <p:nvPr/>
        </p:nvSpPr>
        <p:spPr>
          <a:xfrm>
            <a:off x="4567596" y="3120513"/>
            <a:ext cx="67999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Central</a:t>
            </a:r>
          </a:p>
        </p:txBody>
      </p:sp>
      <p:pic>
        <p:nvPicPr>
          <p:cNvPr id="112" name="グラフィックス 465" descr="An overview of all the services offered by Azurte">
            <a:extLst>
              <a:ext uri="{FF2B5EF4-FFF2-40B4-BE49-F238E27FC236}">
                <a16:creationId xmlns:a16="http://schemas.microsoft.com/office/drawing/2014/main" id="{BA9F6C77-50FA-49E5-8DD0-1AAC9116ACBA}"/>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214873" y="3117465"/>
            <a:ext cx="240000" cy="240000"/>
          </a:xfrm>
          <a:prstGeom prst="rect">
            <a:avLst/>
          </a:prstGeom>
        </p:spPr>
      </p:pic>
      <p:pic>
        <p:nvPicPr>
          <p:cNvPr id="113" name="グラフィックス 466" descr="An overview of all the services offered by Azurte">
            <a:extLst>
              <a:ext uri="{FF2B5EF4-FFF2-40B4-BE49-F238E27FC236}">
                <a16:creationId xmlns:a16="http://schemas.microsoft.com/office/drawing/2014/main" id="{65FBB83F-06C0-45D1-88B1-1600D5B43B90}"/>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214873" y="3448784"/>
            <a:ext cx="240000" cy="240000"/>
          </a:xfrm>
          <a:prstGeom prst="rect">
            <a:avLst/>
          </a:prstGeom>
        </p:spPr>
      </p:pic>
      <p:pic>
        <p:nvPicPr>
          <p:cNvPr id="114" name="グラフィックス 467" descr="An overview of all the services offered by Azurte">
            <a:extLst>
              <a:ext uri="{FF2B5EF4-FFF2-40B4-BE49-F238E27FC236}">
                <a16:creationId xmlns:a16="http://schemas.microsoft.com/office/drawing/2014/main" id="{C129AF73-734E-4885-9B61-5BA887D9EDAC}"/>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14873" y="3797041"/>
            <a:ext cx="240000" cy="240000"/>
          </a:xfrm>
          <a:prstGeom prst="rect">
            <a:avLst/>
          </a:prstGeom>
        </p:spPr>
      </p:pic>
      <p:sp>
        <p:nvSpPr>
          <p:cNvPr id="115" name="テキスト ボックス 468" descr="An overview of all the services offered by Azurte">
            <a:extLst>
              <a:ext uri="{FF2B5EF4-FFF2-40B4-BE49-F238E27FC236}">
                <a16:creationId xmlns:a16="http://schemas.microsoft.com/office/drawing/2014/main" id="{C188AF5B-093C-43C4-83CB-F0EC5C21B868}"/>
              </a:ext>
            </a:extLst>
          </p:cNvPr>
          <p:cNvSpPr txBox="1"/>
          <p:nvPr/>
        </p:nvSpPr>
        <p:spPr>
          <a:xfrm>
            <a:off x="4567598" y="4129063"/>
            <a:ext cx="849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Edge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6" name="グラフィックス 469" descr="An overview of all the services offered by Azurte">
            <a:extLst>
              <a:ext uri="{FF2B5EF4-FFF2-40B4-BE49-F238E27FC236}">
                <a16:creationId xmlns:a16="http://schemas.microsoft.com/office/drawing/2014/main" id="{BA60836C-7828-4A89-85C3-99F3FAE359C6}"/>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14583" y="2773903"/>
            <a:ext cx="240000" cy="240000"/>
          </a:xfrm>
          <a:prstGeom prst="rect">
            <a:avLst/>
          </a:prstGeom>
        </p:spPr>
      </p:pic>
      <p:pic>
        <p:nvPicPr>
          <p:cNvPr id="117" name="グラフィックス 470" descr="An overview of all the services offered by Azurte">
            <a:extLst>
              <a:ext uri="{FF2B5EF4-FFF2-40B4-BE49-F238E27FC236}">
                <a16:creationId xmlns:a16="http://schemas.microsoft.com/office/drawing/2014/main" id="{58F3860B-6AFA-4D61-93AB-5E2014E8B0DF}"/>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514583" y="3797041"/>
            <a:ext cx="240000" cy="240000"/>
          </a:xfrm>
          <a:prstGeom prst="rect">
            <a:avLst/>
          </a:prstGeom>
        </p:spPr>
      </p:pic>
      <p:sp>
        <p:nvSpPr>
          <p:cNvPr id="118" name="テキスト ボックス 471" descr="An overview of all the services offered by Azurte">
            <a:extLst>
              <a:ext uri="{FF2B5EF4-FFF2-40B4-BE49-F238E27FC236}">
                <a16:creationId xmlns:a16="http://schemas.microsoft.com/office/drawing/2014/main" id="{547FCCE0-7A86-44E1-AF90-BB48A11F5D59}"/>
              </a:ext>
            </a:extLst>
          </p:cNvPr>
          <p:cNvSpPr txBox="1"/>
          <p:nvPr/>
        </p:nvSpPr>
        <p:spPr>
          <a:xfrm>
            <a:off x="5869959" y="3732378"/>
            <a:ext cx="6095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9" name="グラフィックス 472" descr="An overview of all the services offered by Azurte">
            <a:extLst>
              <a:ext uri="{FF2B5EF4-FFF2-40B4-BE49-F238E27FC236}">
                <a16:creationId xmlns:a16="http://schemas.microsoft.com/office/drawing/2014/main" id="{45BA40CE-B98D-4810-A816-C711CFCA15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830192" y="2773903"/>
            <a:ext cx="240000" cy="240000"/>
          </a:xfrm>
          <a:prstGeom prst="rect">
            <a:avLst/>
          </a:prstGeom>
        </p:spPr>
      </p:pic>
      <p:sp>
        <p:nvSpPr>
          <p:cNvPr id="120" name="正方形/長方形 473" descr="An overview of all the services offered by Azurte">
            <a:extLst>
              <a:ext uri="{FF2B5EF4-FFF2-40B4-BE49-F238E27FC236}">
                <a16:creationId xmlns:a16="http://schemas.microsoft.com/office/drawing/2014/main" id="{B9ACAAB9-7B92-424C-87DD-34C54E0B7D50}"/>
              </a:ext>
            </a:extLst>
          </p:cNvPr>
          <p:cNvSpPr/>
          <p:nvPr/>
        </p:nvSpPr>
        <p:spPr>
          <a:xfrm>
            <a:off x="7183923" y="2721548"/>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121" name="グラフィックス 474" descr="An overview of all the services offered by Azurte">
            <a:extLst>
              <a:ext uri="{FF2B5EF4-FFF2-40B4-BE49-F238E27FC236}">
                <a16:creationId xmlns:a16="http://schemas.microsoft.com/office/drawing/2014/main" id="{06169A78-B336-4965-8D97-4B5EBBC4CA1B}"/>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6855463" y="3117465"/>
            <a:ext cx="240000" cy="240000"/>
          </a:xfrm>
          <a:prstGeom prst="rect">
            <a:avLst/>
          </a:prstGeom>
        </p:spPr>
      </p:pic>
      <p:sp>
        <p:nvSpPr>
          <p:cNvPr id="122" name="正方形/長方形 475" descr="An overview of all the services offered by Azurte">
            <a:extLst>
              <a:ext uri="{FF2B5EF4-FFF2-40B4-BE49-F238E27FC236}">
                <a16:creationId xmlns:a16="http://schemas.microsoft.com/office/drawing/2014/main" id="{BE0A6521-26D0-4732-8954-D4C17FADEB41}"/>
              </a:ext>
            </a:extLst>
          </p:cNvPr>
          <p:cNvSpPr/>
          <p:nvPr/>
        </p:nvSpPr>
        <p:spPr>
          <a:xfrm>
            <a:off x="7183921" y="3065111"/>
            <a:ext cx="7389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Databricks</a:t>
            </a:r>
          </a:p>
        </p:txBody>
      </p:sp>
      <p:pic>
        <p:nvPicPr>
          <p:cNvPr id="123" name="グラフィックス 476" descr="An overview of all the services offered by Azurte">
            <a:extLst>
              <a:ext uri="{FF2B5EF4-FFF2-40B4-BE49-F238E27FC236}">
                <a16:creationId xmlns:a16="http://schemas.microsoft.com/office/drawing/2014/main" id="{99ED2B5B-0390-4950-B74F-AC1903E24E51}"/>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835327" y="3448784"/>
            <a:ext cx="240000" cy="240000"/>
          </a:xfrm>
          <a:prstGeom prst="rect">
            <a:avLst/>
          </a:prstGeom>
        </p:spPr>
      </p:pic>
      <p:sp>
        <p:nvSpPr>
          <p:cNvPr id="124" name="テキスト ボックス 477" descr="An overview of all the services offered by Azurte">
            <a:extLst>
              <a:ext uri="{FF2B5EF4-FFF2-40B4-BE49-F238E27FC236}">
                <a16:creationId xmlns:a16="http://schemas.microsoft.com/office/drawing/2014/main" id="{954C3D69-44B0-4A13-879B-7FF7479D5FF2}"/>
              </a:ext>
            </a:extLst>
          </p:cNvPr>
          <p:cNvSpPr txBox="1"/>
          <p:nvPr/>
        </p:nvSpPr>
        <p:spPr>
          <a:xfrm>
            <a:off x="7183921" y="3384119"/>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Apache Spark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5" name="テキスト ボックス 478" descr="An overview of all the services offered by Azurte">
            <a:extLst>
              <a:ext uri="{FF2B5EF4-FFF2-40B4-BE49-F238E27FC236}">
                <a16:creationId xmlns:a16="http://schemas.microsoft.com/office/drawing/2014/main" id="{D6C7A9C4-C921-4F70-B506-A83435044FEB}"/>
              </a:ext>
            </a:extLst>
          </p:cNvPr>
          <p:cNvSpPr txBox="1"/>
          <p:nvPr/>
        </p:nvSpPr>
        <p:spPr>
          <a:xfrm>
            <a:off x="5952251" y="2415914"/>
            <a:ext cx="3016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AI</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pic>
        <p:nvPicPr>
          <p:cNvPr id="126" name="グラフィックス 479" descr="An overview of all the services offered by Azurte">
            <a:extLst>
              <a:ext uri="{FF2B5EF4-FFF2-40B4-BE49-F238E27FC236}">
                <a16:creationId xmlns:a16="http://schemas.microsoft.com/office/drawing/2014/main" id="{C0D03E60-4941-410B-92A2-C0381BD014E4}"/>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448784"/>
            <a:ext cx="240000" cy="240000"/>
          </a:xfrm>
          <a:prstGeom prst="rect">
            <a:avLst/>
          </a:prstGeom>
        </p:spPr>
      </p:pic>
      <p:pic>
        <p:nvPicPr>
          <p:cNvPr id="127" name="グラフィックス 19" descr="An overview of all the services offered by Azurte">
            <a:extLst>
              <a:ext uri="{FF2B5EF4-FFF2-40B4-BE49-F238E27FC236}">
                <a16:creationId xmlns:a16="http://schemas.microsoft.com/office/drawing/2014/main" id="{954E0F5F-9B54-4553-A862-7FD9D29F0B0A}"/>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514583" y="4132173"/>
            <a:ext cx="240000" cy="240000"/>
          </a:xfrm>
          <a:prstGeom prst="rect">
            <a:avLst/>
          </a:prstGeom>
        </p:spPr>
      </p:pic>
      <p:sp>
        <p:nvSpPr>
          <p:cNvPr id="128" name="正方形/長方形 480" descr="An overview of all the services offered by Azurte">
            <a:extLst>
              <a:ext uri="{FF2B5EF4-FFF2-40B4-BE49-F238E27FC236}">
                <a16:creationId xmlns:a16="http://schemas.microsoft.com/office/drawing/2014/main" id="{BA0A5FAB-5295-4EE7-8D3B-024DBFF6823C}"/>
              </a:ext>
            </a:extLst>
          </p:cNvPr>
          <p:cNvSpPr/>
          <p:nvPr/>
        </p:nvSpPr>
        <p:spPr>
          <a:xfrm>
            <a:off x="5869959" y="3065111"/>
            <a:ext cx="95171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Studio</a:t>
            </a:r>
          </a:p>
        </p:txBody>
      </p:sp>
      <p:sp>
        <p:nvSpPr>
          <p:cNvPr id="129" name="正方形/長方形 481" descr="An overview of all the services offered by Azurte">
            <a:extLst>
              <a:ext uri="{FF2B5EF4-FFF2-40B4-BE49-F238E27FC236}">
                <a16:creationId xmlns:a16="http://schemas.microsoft.com/office/drawing/2014/main" id="{2E176985-AD56-45B6-9ABD-737C56C27F4E}"/>
              </a:ext>
            </a:extLst>
          </p:cNvPr>
          <p:cNvSpPr/>
          <p:nvPr/>
        </p:nvSpPr>
        <p:spPr>
          <a:xfrm>
            <a:off x="5869959" y="3396431"/>
            <a:ext cx="101954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Service</a:t>
            </a:r>
          </a:p>
        </p:txBody>
      </p:sp>
      <p:sp>
        <p:nvSpPr>
          <p:cNvPr id="130" name="テキスト ボックス 482" descr="An overview of all the services offered by Azurte">
            <a:extLst>
              <a:ext uri="{FF2B5EF4-FFF2-40B4-BE49-F238E27FC236}">
                <a16:creationId xmlns:a16="http://schemas.microsoft.com/office/drawing/2014/main" id="{7D74894B-960E-4834-B6CD-6CAA67EAE9CB}"/>
              </a:ext>
            </a:extLst>
          </p:cNvPr>
          <p:cNvSpPr txBox="1"/>
          <p:nvPr/>
        </p:nvSpPr>
        <p:spPr>
          <a:xfrm>
            <a:off x="5869960" y="4067510"/>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Search</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31" name="グラフィックス 24" descr="An overview of all the services offered by Azurte">
            <a:extLst>
              <a:ext uri="{FF2B5EF4-FFF2-40B4-BE49-F238E27FC236}">
                <a16:creationId xmlns:a16="http://schemas.microsoft.com/office/drawing/2014/main" id="{69B9C1AE-DE77-4A4E-9CD5-A75AA698C6DD}"/>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6855876" y="4132173"/>
            <a:ext cx="240000" cy="240000"/>
          </a:xfrm>
          <a:prstGeom prst="rect">
            <a:avLst/>
          </a:prstGeom>
        </p:spPr>
      </p:pic>
      <p:sp>
        <p:nvSpPr>
          <p:cNvPr id="132" name="テキスト ボックス 483" descr="An overview of all the services offered by Azurte">
            <a:extLst>
              <a:ext uri="{FF2B5EF4-FFF2-40B4-BE49-F238E27FC236}">
                <a16:creationId xmlns:a16="http://schemas.microsoft.com/office/drawing/2014/main" id="{4EBFF35B-43C0-4004-A362-6C37FFE1396C}"/>
              </a:ext>
            </a:extLst>
          </p:cNvPr>
          <p:cNvSpPr txBox="1"/>
          <p:nvPr/>
        </p:nvSpPr>
        <p:spPr>
          <a:xfrm>
            <a:off x="7045255" y="2418343"/>
            <a:ext cx="68640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Analytics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33" name="テキスト ボックス 484" descr="An overview of all the services offered by Azurte">
            <a:extLst>
              <a:ext uri="{FF2B5EF4-FFF2-40B4-BE49-F238E27FC236}">
                <a16:creationId xmlns:a16="http://schemas.microsoft.com/office/drawing/2014/main" id="{6803DCC0-9B80-4A54-AF39-85ADA8A4BF04}"/>
              </a:ext>
            </a:extLst>
          </p:cNvPr>
          <p:cNvSpPr txBox="1"/>
          <p:nvPr/>
        </p:nvSpPr>
        <p:spPr>
          <a:xfrm>
            <a:off x="7183923" y="4067510"/>
            <a:ext cx="8674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Lake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 Gen2</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4" name="正方形/長方形 486" descr="An overview of all the services offered by Azurte">
            <a:extLst>
              <a:ext uri="{FF2B5EF4-FFF2-40B4-BE49-F238E27FC236}">
                <a16:creationId xmlns:a16="http://schemas.microsoft.com/office/drawing/2014/main" id="{12D3E7C2-1B44-41F6-8AE1-75156C9D222F}"/>
              </a:ext>
            </a:extLst>
          </p:cNvPr>
          <p:cNvSpPr/>
          <p:nvPr/>
        </p:nvSpPr>
        <p:spPr>
          <a:xfrm>
            <a:off x="4557677" y="2100725"/>
            <a:ext cx="76174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Mobile Apps</a:t>
            </a:r>
          </a:p>
        </p:txBody>
      </p:sp>
      <p:sp>
        <p:nvSpPr>
          <p:cNvPr id="135" name="正方形/長方形 487" descr="An overview of all the services offered by Azurte">
            <a:extLst>
              <a:ext uri="{FF2B5EF4-FFF2-40B4-BE49-F238E27FC236}">
                <a16:creationId xmlns:a16="http://schemas.microsoft.com/office/drawing/2014/main" id="{0C4070B9-7DC4-4558-9C7C-D217CBE99C9F}"/>
              </a:ext>
            </a:extLst>
          </p:cNvPr>
          <p:cNvSpPr/>
          <p:nvPr/>
        </p:nvSpPr>
        <p:spPr>
          <a:xfrm>
            <a:off x="4557676" y="1768078"/>
            <a:ext cx="654346"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Web Apps</a:t>
            </a:r>
          </a:p>
        </p:txBody>
      </p:sp>
      <p:sp>
        <p:nvSpPr>
          <p:cNvPr id="136" name="正方形/長方形 488" descr="An overview of all the services offered by Azurte">
            <a:extLst>
              <a:ext uri="{FF2B5EF4-FFF2-40B4-BE49-F238E27FC236}">
                <a16:creationId xmlns:a16="http://schemas.microsoft.com/office/drawing/2014/main" id="{AC482289-C2FB-40A4-A356-124830105214}"/>
              </a:ext>
            </a:extLst>
          </p:cNvPr>
          <p:cNvSpPr/>
          <p:nvPr/>
        </p:nvSpPr>
        <p:spPr>
          <a:xfrm>
            <a:off x="5869961" y="1768078"/>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sp>
        <p:nvSpPr>
          <p:cNvPr id="137" name="正方形/長方形 489" descr="An overview of all the services offered by Azurte">
            <a:extLst>
              <a:ext uri="{FF2B5EF4-FFF2-40B4-BE49-F238E27FC236}">
                <a16:creationId xmlns:a16="http://schemas.microsoft.com/office/drawing/2014/main" id="{F13997F6-B9E3-457B-A918-1D8E006BD5B5}"/>
              </a:ext>
            </a:extLst>
          </p:cNvPr>
          <p:cNvSpPr/>
          <p:nvPr/>
        </p:nvSpPr>
        <p:spPr>
          <a:xfrm>
            <a:off x="7186971" y="1768076"/>
            <a:ext cx="70838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 Apps</a:t>
            </a:r>
          </a:p>
        </p:txBody>
      </p:sp>
      <p:sp>
        <p:nvSpPr>
          <p:cNvPr id="138" name="正方形/長方形 490" descr="An overview of all the services offered by Azurte">
            <a:extLst>
              <a:ext uri="{FF2B5EF4-FFF2-40B4-BE49-F238E27FC236}">
                <a16:creationId xmlns:a16="http://schemas.microsoft.com/office/drawing/2014/main" id="{C0753616-92C6-4C0C-931A-7BF62F999BD0}"/>
              </a:ext>
            </a:extLst>
          </p:cNvPr>
          <p:cNvSpPr/>
          <p:nvPr/>
        </p:nvSpPr>
        <p:spPr>
          <a:xfrm>
            <a:off x="5869960" y="2045323"/>
            <a:ext cx="72167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Notification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Hubs</a:t>
            </a:r>
          </a:p>
        </p:txBody>
      </p:sp>
      <p:pic>
        <p:nvPicPr>
          <p:cNvPr id="139" name="グラフィックス 491" descr="An overview of all the services offered by Azurte">
            <a:extLst>
              <a:ext uri="{FF2B5EF4-FFF2-40B4-BE49-F238E27FC236}">
                <a16:creationId xmlns:a16="http://schemas.microsoft.com/office/drawing/2014/main" id="{F6E37C2E-DFF7-4E04-A583-C0042C870DF2}"/>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514583" y="1765031"/>
            <a:ext cx="240000" cy="240000"/>
          </a:xfrm>
          <a:prstGeom prst="rect">
            <a:avLst/>
          </a:prstGeom>
        </p:spPr>
      </p:pic>
      <p:pic>
        <p:nvPicPr>
          <p:cNvPr id="140" name="グラフィックス 492" descr="An overview of all the services offered by Azurte">
            <a:extLst>
              <a:ext uri="{FF2B5EF4-FFF2-40B4-BE49-F238E27FC236}">
                <a16:creationId xmlns:a16="http://schemas.microsoft.com/office/drawing/2014/main" id="{769579FE-DEE1-4DB2-929C-0D5E87F35CBD}"/>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4216525" y="1765031"/>
            <a:ext cx="240000" cy="240000"/>
          </a:xfrm>
          <a:prstGeom prst="rect">
            <a:avLst/>
          </a:prstGeom>
        </p:spPr>
      </p:pic>
      <p:pic>
        <p:nvPicPr>
          <p:cNvPr id="141" name="グラフィックス 493" descr="An overview of all the services offered by Azurte">
            <a:extLst>
              <a:ext uri="{FF2B5EF4-FFF2-40B4-BE49-F238E27FC236}">
                <a16:creationId xmlns:a16="http://schemas.microsoft.com/office/drawing/2014/main" id="{8E25C7CD-9C24-492B-8CBB-5D3A13506283}"/>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514583" y="2097677"/>
            <a:ext cx="240000" cy="240000"/>
          </a:xfrm>
          <a:prstGeom prst="rect">
            <a:avLst/>
          </a:prstGeom>
        </p:spPr>
      </p:pic>
      <p:pic>
        <p:nvPicPr>
          <p:cNvPr id="142" name="グラフィックス 494" descr="An overview of all the services offered by Azurte">
            <a:extLst>
              <a:ext uri="{FF2B5EF4-FFF2-40B4-BE49-F238E27FC236}">
                <a16:creationId xmlns:a16="http://schemas.microsoft.com/office/drawing/2014/main" id="{47B28571-59B0-4541-977F-F944925AF20E}"/>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216525" y="2097677"/>
            <a:ext cx="240000" cy="240000"/>
          </a:xfrm>
          <a:prstGeom prst="rect">
            <a:avLst/>
          </a:prstGeom>
        </p:spPr>
      </p:pic>
      <p:sp>
        <p:nvSpPr>
          <p:cNvPr id="143" name="正方形/長方形 496" descr="An overview of all the services offered by Azurte">
            <a:extLst>
              <a:ext uri="{FF2B5EF4-FFF2-40B4-BE49-F238E27FC236}">
                <a16:creationId xmlns:a16="http://schemas.microsoft.com/office/drawing/2014/main" id="{0649BAE6-2B6B-45AF-A221-8E95479CCEE9}"/>
              </a:ext>
            </a:extLst>
          </p:cNvPr>
          <p:cNvSpPr/>
          <p:nvPr/>
        </p:nvSpPr>
        <p:spPr>
          <a:xfrm>
            <a:off x="7183921" y="2045323"/>
            <a:ext cx="52290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SignalR</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44" name="グラフィックス 497" descr="An overview of all the services offered by Azurte">
            <a:extLst>
              <a:ext uri="{FF2B5EF4-FFF2-40B4-BE49-F238E27FC236}">
                <a16:creationId xmlns:a16="http://schemas.microsoft.com/office/drawing/2014/main" id="{1B9038CA-3EF9-4E7E-8059-C69D86BE6896}"/>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6852139" y="1764483"/>
            <a:ext cx="241100" cy="241100"/>
          </a:xfrm>
          <a:prstGeom prst="rect">
            <a:avLst/>
          </a:prstGeom>
        </p:spPr>
      </p:pic>
      <p:sp>
        <p:nvSpPr>
          <p:cNvPr id="145" name="正方形/長方形 498" descr="An overview of all the services offered by Azurte">
            <a:extLst>
              <a:ext uri="{FF2B5EF4-FFF2-40B4-BE49-F238E27FC236}">
                <a16:creationId xmlns:a16="http://schemas.microsoft.com/office/drawing/2014/main" id="{50C98D27-51E1-4A6C-9C03-6BEAB534C4BD}"/>
              </a:ext>
            </a:extLst>
          </p:cNvPr>
          <p:cNvSpPr/>
          <p:nvPr/>
        </p:nvSpPr>
        <p:spPr>
          <a:xfrm>
            <a:off x="8494038" y="2045323"/>
            <a:ext cx="75305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Application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sp>
        <p:nvSpPr>
          <p:cNvPr id="146" name="正方形/長方形 499" descr="An overview of all the services offered by Azurte">
            <a:extLst>
              <a:ext uri="{FF2B5EF4-FFF2-40B4-BE49-F238E27FC236}">
                <a16:creationId xmlns:a16="http://schemas.microsoft.com/office/drawing/2014/main" id="{A523B18C-0820-4586-9B3B-93AE721FA972}"/>
              </a:ext>
            </a:extLst>
          </p:cNvPr>
          <p:cNvSpPr/>
          <p:nvPr/>
        </p:nvSpPr>
        <p:spPr>
          <a:xfrm>
            <a:off x="9809769" y="1712676"/>
            <a:ext cx="68537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Lab</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47" name="正方形/長方形 500" descr="An overview of all the services offered by Azurte">
            <a:extLst>
              <a:ext uri="{FF2B5EF4-FFF2-40B4-BE49-F238E27FC236}">
                <a16:creationId xmlns:a16="http://schemas.microsoft.com/office/drawing/2014/main" id="{7BA2D130-9124-4732-914C-F8CE0E89B74D}"/>
              </a:ext>
            </a:extLst>
          </p:cNvPr>
          <p:cNvSpPr/>
          <p:nvPr/>
        </p:nvSpPr>
        <p:spPr>
          <a:xfrm>
            <a:off x="8494038" y="1768078"/>
            <a:ext cx="82747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DevOps</a:t>
            </a:r>
          </a:p>
        </p:txBody>
      </p:sp>
      <p:sp>
        <p:nvSpPr>
          <p:cNvPr id="148" name="正方形/長方形 501" descr="An overview of all the services offered by Azurte">
            <a:extLst>
              <a:ext uri="{FF2B5EF4-FFF2-40B4-BE49-F238E27FC236}">
                <a16:creationId xmlns:a16="http://schemas.microsoft.com/office/drawing/2014/main" id="{ADBEAEA9-8D6A-4104-9218-AEA075EAB158}"/>
              </a:ext>
            </a:extLst>
          </p:cNvPr>
          <p:cNvSpPr/>
          <p:nvPr/>
        </p:nvSpPr>
        <p:spPr>
          <a:xfrm>
            <a:off x="9801740" y="2100725"/>
            <a:ext cx="37061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SDK</a:t>
            </a:r>
          </a:p>
        </p:txBody>
      </p:sp>
      <p:pic>
        <p:nvPicPr>
          <p:cNvPr id="149" name="グラフィックス 502" descr="An overview of all the services offered by Azurte">
            <a:extLst>
              <a:ext uri="{FF2B5EF4-FFF2-40B4-BE49-F238E27FC236}">
                <a16:creationId xmlns:a16="http://schemas.microsoft.com/office/drawing/2014/main" id="{6F75EEA7-AE29-414B-B075-C8C7B48FAA78}"/>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151445" y="1765031"/>
            <a:ext cx="240000" cy="240000"/>
          </a:xfrm>
          <a:prstGeom prst="rect">
            <a:avLst/>
          </a:prstGeom>
        </p:spPr>
      </p:pic>
      <p:pic>
        <p:nvPicPr>
          <p:cNvPr id="150" name="グラフィックス 503" descr="An overview of all the services offered by Azurte">
            <a:extLst>
              <a:ext uri="{FF2B5EF4-FFF2-40B4-BE49-F238E27FC236}">
                <a16:creationId xmlns:a16="http://schemas.microsoft.com/office/drawing/2014/main" id="{29BF56FE-5643-492E-AA96-B3C77C913005}"/>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469111" y="2097677"/>
            <a:ext cx="240000" cy="240000"/>
          </a:xfrm>
          <a:prstGeom prst="rect">
            <a:avLst/>
          </a:prstGeom>
        </p:spPr>
      </p:pic>
      <p:sp>
        <p:nvSpPr>
          <p:cNvPr id="151" name="正方形/長方形 506" descr="An overview of all the services offered by Azurte">
            <a:extLst>
              <a:ext uri="{FF2B5EF4-FFF2-40B4-BE49-F238E27FC236}">
                <a16:creationId xmlns:a16="http://schemas.microsoft.com/office/drawing/2014/main" id="{70A0AEDB-5A0A-48A1-809C-BA9FDFE5B65D}"/>
              </a:ext>
            </a:extLst>
          </p:cNvPr>
          <p:cNvSpPr/>
          <p:nvPr/>
        </p:nvSpPr>
        <p:spPr>
          <a:xfrm>
            <a:off x="8494038" y="2721548"/>
            <a:ext cx="60785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p:txBody>
      </p:sp>
      <p:sp>
        <p:nvSpPr>
          <p:cNvPr id="152" name="正方形/長方形 507" descr="An overview of all the services offered by Azurte">
            <a:extLst>
              <a:ext uri="{FF2B5EF4-FFF2-40B4-BE49-F238E27FC236}">
                <a16:creationId xmlns:a16="http://schemas.microsoft.com/office/drawing/2014/main" id="{E4E3B233-FDB9-47C4-92E3-1C5FECE42DAF}"/>
              </a:ext>
            </a:extLst>
          </p:cNvPr>
          <p:cNvSpPr/>
          <p:nvPr/>
        </p:nvSpPr>
        <p:spPr>
          <a:xfrm>
            <a:off x="9815862" y="3489833"/>
            <a:ext cx="7585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Factory</a:t>
            </a:r>
          </a:p>
        </p:txBody>
      </p:sp>
      <p:sp>
        <p:nvSpPr>
          <p:cNvPr id="153" name="正方形/長方形 508" descr="An overview of all the services offered by Azurte">
            <a:extLst>
              <a:ext uri="{FF2B5EF4-FFF2-40B4-BE49-F238E27FC236}">
                <a16:creationId xmlns:a16="http://schemas.microsoft.com/office/drawing/2014/main" id="{2715B1D0-4714-4F40-B8AB-5BCDC52A75FA}"/>
              </a:ext>
            </a:extLst>
          </p:cNvPr>
          <p:cNvSpPr/>
          <p:nvPr/>
        </p:nvSpPr>
        <p:spPr>
          <a:xfrm>
            <a:off x="8494038" y="3065111"/>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MySQL</a:t>
            </a:r>
          </a:p>
        </p:txBody>
      </p:sp>
      <p:pic>
        <p:nvPicPr>
          <p:cNvPr id="154" name="グラフィックス 510" descr="An overview of all the services offered by Azurte">
            <a:extLst>
              <a:ext uri="{FF2B5EF4-FFF2-40B4-BE49-F238E27FC236}">
                <a16:creationId xmlns:a16="http://schemas.microsoft.com/office/drawing/2014/main" id="{2AEB8299-4610-4DC7-BE70-2B364A9980C6}"/>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8151445" y="2773903"/>
            <a:ext cx="240000" cy="240000"/>
          </a:xfrm>
          <a:prstGeom prst="rect">
            <a:avLst/>
          </a:prstGeom>
        </p:spPr>
      </p:pic>
      <p:pic>
        <p:nvPicPr>
          <p:cNvPr id="155" name="グラフィックス 511" descr="An overview of all the services offered by Azurte">
            <a:extLst>
              <a:ext uri="{FF2B5EF4-FFF2-40B4-BE49-F238E27FC236}">
                <a16:creationId xmlns:a16="http://schemas.microsoft.com/office/drawing/2014/main" id="{43194B0C-F417-4712-995E-97C533E787C3}"/>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8151445" y="3117465"/>
            <a:ext cx="240000" cy="240000"/>
          </a:xfrm>
          <a:prstGeom prst="rect">
            <a:avLst/>
          </a:prstGeom>
        </p:spPr>
      </p:pic>
      <p:pic>
        <p:nvPicPr>
          <p:cNvPr id="156" name="グラフィックス 512" descr="An overview of all the services offered by Azurte">
            <a:extLst>
              <a:ext uri="{FF2B5EF4-FFF2-40B4-BE49-F238E27FC236}">
                <a16:creationId xmlns:a16="http://schemas.microsoft.com/office/drawing/2014/main" id="{ACC14915-AD69-417F-B25A-DAD1F44C4A14}"/>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151445" y="3448784"/>
            <a:ext cx="240000" cy="240000"/>
          </a:xfrm>
          <a:prstGeom prst="rect">
            <a:avLst/>
          </a:prstGeom>
        </p:spPr>
      </p:pic>
      <p:pic>
        <p:nvPicPr>
          <p:cNvPr id="157" name="グラフィックス 513" descr="An overview of all the services offered by Azurte">
            <a:extLst>
              <a:ext uri="{FF2B5EF4-FFF2-40B4-BE49-F238E27FC236}">
                <a16:creationId xmlns:a16="http://schemas.microsoft.com/office/drawing/2014/main" id="{0158235C-9C59-45C9-B697-9C30000E2A2F}"/>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9475240" y="3143223"/>
            <a:ext cx="240000" cy="240000"/>
          </a:xfrm>
          <a:prstGeom prst="rect">
            <a:avLst/>
          </a:prstGeom>
        </p:spPr>
      </p:pic>
      <p:sp>
        <p:nvSpPr>
          <p:cNvPr id="158" name="正方形/長方形 514" descr="An overview of all the services offered by Azurte">
            <a:extLst>
              <a:ext uri="{FF2B5EF4-FFF2-40B4-BE49-F238E27FC236}">
                <a16:creationId xmlns:a16="http://schemas.microsoft.com/office/drawing/2014/main" id="{81C8FE6A-29D4-45B5-9624-3BB5FCAF0958}"/>
              </a:ext>
            </a:extLst>
          </p:cNvPr>
          <p:cNvSpPr/>
          <p:nvPr/>
        </p:nvSpPr>
        <p:spPr>
          <a:xfrm>
            <a:off x="9815860" y="3146270"/>
            <a:ext cx="70564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Cosmos DB</a:t>
            </a:r>
          </a:p>
        </p:txBody>
      </p:sp>
      <p:pic>
        <p:nvPicPr>
          <p:cNvPr id="159" name="グラフィックス 515" descr="An overview of all the services offered by Azurte">
            <a:extLst>
              <a:ext uri="{FF2B5EF4-FFF2-40B4-BE49-F238E27FC236}">
                <a16:creationId xmlns:a16="http://schemas.microsoft.com/office/drawing/2014/main" id="{B67D1F70-8632-41ED-B9E9-117AAF93A9FD}"/>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9471561" y="3819084"/>
            <a:ext cx="235105" cy="195921"/>
          </a:xfrm>
          <a:prstGeom prst="rect">
            <a:avLst/>
          </a:prstGeom>
        </p:spPr>
      </p:pic>
      <p:pic>
        <p:nvPicPr>
          <p:cNvPr id="160" name="グラフィックス 516" descr="An overview of all the services offered by Azurte">
            <a:extLst>
              <a:ext uri="{FF2B5EF4-FFF2-40B4-BE49-F238E27FC236}">
                <a16:creationId xmlns:a16="http://schemas.microsoft.com/office/drawing/2014/main" id="{7FD34C96-0E0B-43D8-B8FE-5174AAE42F16}"/>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478339" y="3489885"/>
            <a:ext cx="233807" cy="233807"/>
          </a:xfrm>
          <a:prstGeom prst="rect">
            <a:avLst/>
          </a:prstGeom>
        </p:spPr>
      </p:pic>
      <p:sp>
        <p:nvSpPr>
          <p:cNvPr id="161" name="正方形/長方形 517" descr="An overview of all the services offered by Azurte">
            <a:extLst>
              <a:ext uri="{FF2B5EF4-FFF2-40B4-BE49-F238E27FC236}">
                <a16:creationId xmlns:a16="http://schemas.microsoft.com/office/drawing/2014/main" id="{8E50B1DA-DC72-4CAB-A88C-B79C60228629}"/>
              </a:ext>
            </a:extLst>
          </p:cNvPr>
          <p:cNvSpPr/>
          <p:nvPr/>
        </p:nvSpPr>
        <p:spPr>
          <a:xfrm>
            <a:off x="8494038" y="3396429"/>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PostgreSQL</a:t>
            </a:r>
          </a:p>
        </p:txBody>
      </p:sp>
      <p:pic>
        <p:nvPicPr>
          <p:cNvPr id="162" name="グラフィックス 34" descr="An overview of all the services offered by Azurte">
            <a:extLst>
              <a:ext uri="{FF2B5EF4-FFF2-40B4-BE49-F238E27FC236}">
                <a16:creationId xmlns:a16="http://schemas.microsoft.com/office/drawing/2014/main" id="{30A1711F-67A7-466E-A22A-A4DAA9E7D7B9}"/>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181445" y="3797041"/>
            <a:ext cx="180000" cy="240000"/>
          </a:xfrm>
          <a:prstGeom prst="rect">
            <a:avLst/>
          </a:prstGeom>
        </p:spPr>
      </p:pic>
      <p:sp>
        <p:nvSpPr>
          <p:cNvPr id="163" name="正方形/長方形 518" descr="An overview of all the services offered by Azurte">
            <a:extLst>
              <a:ext uri="{FF2B5EF4-FFF2-40B4-BE49-F238E27FC236}">
                <a16:creationId xmlns:a16="http://schemas.microsoft.com/office/drawing/2014/main" id="{4564E732-F5AF-48AE-A721-FD5F6953719A}"/>
              </a:ext>
            </a:extLst>
          </p:cNvPr>
          <p:cNvSpPr/>
          <p:nvPr/>
        </p:nvSpPr>
        <p:spPr>
          <a:xfrm>
            <a:off x="8494038" y="3744687"/>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MariaDB</a:t>
            </a:r>
          </a:p>
        </p:txBody>
      </p:sp>
      <p:pic>
        <p:nvPicPr>
          <p:cNvPr id="164" name="グラフィックス 36" descr="An overview of all the services offered by Azurte">
            <a:extLst>
              <a:ext uri="{FF2B5EF4-FFF2-40B4-BE49-F238E27FC236}">
                <a16:creationId xmlns:a16="http://schemas.microsoft.com/office/drawing/2014/main" id="{2593EF4A-AD5A-41FD-B888-07588280E218}"/>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151445" y="4132173"/>
            <a:ext cx="240000" cy="240000"/>
          </a:xfrm>
          <a:prstGeom prst="rect">
            <a:avLst/>
          </a:prstGeom>
        </p:spPr>
      </p:pic>
      <p:sp>
        <p:nvSpPr>
          <p:cNvPr id="165" name="正方形/長方形 521" descr="An overview of all the services offered by Azurte">
            <a:extLst>
              <a:ext uri="{FF2B5EF4-FFF2-40B4-BE49-F238E27FC236}">
                <a16:creationId xmlns:a16="http://schemas.microsoft.com/office/drawing/2014/main" id="{6956B923-BDF5-4FAD-810D-46499C4E6DF0}"/>
              </a:ext>
            </a:extLst>
          </p:cNvPr>
          <p:cNvSpPr/>
          <p:nvPr/>
        </p:nvSpPr>
        <p:spPr>
          <a:xfrm>
            <a:off x="8494038" y="4079819"/>
            <a:ext cx="9781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Migration Service</a:t>
            </a:r>
          </a:p>
        </p:txBody>
      </p:sp>
      <p:sp>
        <p:nvSpPr>
          <p:cNvPr id="166" name="正方形/長方形 522" descr="An overview of all the services offered by Azurte">
            <a:extLst>
              <a:ext uri="{FF2B5EF4-FFF2-40B4-BE49-F238E27FC236}">
                <a16:creationId xmlns:a16="http://schemas.microsoft.com/office/drawing/2014/main" id="{7B860FBF-072A-4D33-AA85-77C7B1F77281}"/>
              </a:ext>
            </a:extLst>
          </p:cNvPr>
          <p:cNvSpPr/>
          <p:nvPr/>
        </p:nvSpPr>
        <p:spPr>
          <a:xfrm>
            <a:off x="9809731" y="3744687"/>
            <a:ext cx="74732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Cache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for Redis</a:t>
            </a:r>
          </a:p>
        </p:txBody>
      </p:sp>
      <p:sp>
        <p:nvSpPr>
          <p:cNvPr id="167" name="正方形/長方形 523" descr="An overview of all the services offered by Azurte">
            <a:extLst>
              <a:ext uri="{FF2B5EF4-FFF2-40B4-BE49-F238E27FC236}">
                <a16:creationId xmlns:a16="http://schemas.microsoft.com/office/drawing/2014/main" id="{7BFC5AD2-B7B9-4A73-A49D-B5E5F2C7D9FD}"/>
              </a:ext>
            </a:extLst>
          </p:cNvPr>
          <p:cNvSpPr/>
          <p:nvPr/>
        </p:nvSpPr>
        <p:spPr>
          <a:xfrm>
            <a:off x="11123848" y="1768078"/>
            <a:ext cx="60946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p:txBody>
      </p:sp>
      <p:sp>
        <p:nvSpPr>
          <p:cNvPr id="168" name="正方形/長方形 524" descr="An overview of all the services offered by Azurte">
            <a:extLst>
              <a:ext uri="{FF2B5EF4-FFF2-40B4-BE49-F238E27FC236}">
                <a16:creationId xmlns:a16="http://schemas.microsoft.com/office/drawing/2014/main" id="{3483C8A8-0570-432E-AF08-91DE943FC9FB}"/>
              </a:ext>
            </a:extLst>
          </p:cNvPr>
          <p:cNvSpPr/>
          <p:nvPr/>
        </p:nvSpPr>
        <p:spPr>
          <a:xfrm>
            <a:off x="11123849" y="3120513"/>
            <a:ext cx="61106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Key Vault</a:t>
            </a:r>
          </a:p>
        </p:txBody>
      </p:sp>
      <p:sp>
        <p:nvSpPr>
          <p:cNvPr id="169" name="正方形/長方形 525" descr="An overview of all the services offered by Azurte">
            <a:extLst>
              <a:ext uri="{FF2B5EF4-FFF2-40B4-BE49-F238E27FC236}">
                <a16:creationId xmlns:a16="http://schemas.microsoft.com/office/drawing/2014/main" id="{D2474227-FC99-4014-87D6-5BDF86FACA0E}"/>
              </a:ext>
            </a:extLst>
          </p:cNvPr>
          <p:cNvSpPr/>
          <p:nvPr/>
        </p:nvSpPr>
        <p:spPr>
          <a:xfrm>
            <a:off x="11123849" y="1365689"/>
            <a:ext cx="57259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Security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Center</a:t>
            </a:r>
          </a:p>
        </p:txBody>
      </p:sp>
      <p:pic>
        <p:nvPicPr>
          <p:cNvPr id="170" name="グラフィックス 526" descr="An overview of all the services offered by Azurte">
            <a:extLst>
              <a:ext uri="{FF2B5EF4-FFF2-40B4-BE49-F238E27FC236}">
                <a16:creationId xmlns:a16="http://schemas.microsoft.com/office/drawing/2014/main" id="{19BD8B67-9D30-4187-8CB5-50BEB7249806}"/>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1414185"/>
            <a:ext cx="240000" cy="240000"/>
          </a:xfrm>
          <a:prstGeom prst="rect">
            <a:avLst/>
          </a:prstGeom>
        </p:spPr>
      </p:pic>
      <p:pic>
        <p:nvPicPr>
          <p:cNvPr id="171" name="グラフィックス 527" descr="An overview of all the services offered by Azurte">
            <a:extLst>
              <a:ext uri="{FF2B5EF4-FFF2-40B4-BE49-F238E27FC236}">
                <a16:creationId xmlns:a16="http://schemas.microsoft.com/office/drawing/2014/main" id="{442CF016-CBFD-4D0B-BCD0-D47989030464}"/>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1765031"/>
            <a:ext cx="240000" cy="240000"/>
          </a:xfrm>
          <a:prstGeom prst="rect">
            <a:avLst/>
          </a:prstGeom>
        </p:spPr>
      </p:pic>
      <p:pic>
        <p:nvPicPr>
          <p:cNvPr id="172" name="グラフィックス 528" descr="An overview of all the services offered by Azurte">
            <a:extLst>
              <a:ext uri="{FF2B5EF4-FFF2-40B4-BE49-F238E27FC236}">
                <a16:creationId xmlns:a16="http://schemas.microsoft.com/office/drawing/2014/main" id="{5E6D7606-5FE2-4F5E-8C97-C2AE1FB1A7C6}"/>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799761" y="2773903"/>
            <a:ext cx="240000" cy="240000"/>
          </a:xfrm>
          <a:prstGeom prst="rect">
            <a:avLst/>
          </a:prstGeom>
        </p:spPr>
      </p:pic>
      <p:sp>
        <p:nvSpPr>
          <p:cNvPr id="173" name="正方形/長方形 529" descr="An overview of all the services offered by Azurte">
            <a:extLst>
              <a:ext uri="{FF2B5EF4-FFF2-40B4-BE49-F238E27FC236}">
                <a16:creationId xmlns:a16="http://schemas.microsoft.com/office/drawing/2014/main" id="{F6E1373E-6217-4AD4-B54E-D7CD0492AE00}"/>
              </a:ext>
            </a:extLst>
          </p:cNvPr>
          <p:cNvSpPr/>
          <p:nvPr/>
        </p:nvSpPr>
        <p:spPr>
          <a:xfrm>
            <a:off x="11123848" y="2721548"/>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DDoS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pic>
        <p:nvPicPr>
          <p:cNvPr id="174" name="グラフィックス 530" descr="An overview of all the services offered by Azurte">
            <a:extLst>
              <a:ext uri="{FF2B5EF4-FFF2-40B4-BE49-F238E27FC236}">
                <a16:creationId xmlns:a16="http://schemas.microsoft.com/office/drawing/2014/main" id="{91B00AC6-5B71-49F5-8754-96AC19AB4EA6}"/>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0799761" y="3117465"/>
            <a:ext cx="240000" cy="240000"/>
          </a:xfrm>
          <a:prstGeom prst="rect">
            <a:avLst/>
          </a:prstGeom>
        </p:spPr>
      </p:pic>
      <p:pic>
        <p:nvPicPr>
          <p:cNvPr id="175" name="グラフィックス 531" descr="An overview of all the services offered by Azurte">
            <a:extLst>
              <a:ext uri="{FF2B5EF4-FFF2-40B4-BE49-F238E27FC236}">
                <a16:creationId xmlns:a16="http://schemas.microsoft.com/office/drawing/2014/main" id="{38A32B25-4965-44C3-BA91-B082050EABE5}"/>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799761" y="3448784"/>
            <a:ext cx="240000" cy="240000"/>
          </a:xfrm>
          <a:prstGeom prst="rect">
            <a:avLst/>
          </a:prstGeom>
        </p:spPr>
      </p:pic>
      <p:sp>
        <p:nvSpPr>
          <p:cNvPr id="176" name="正方形/長方形 532" descr="An overview of all the services offered by Azurte">
            <a:extLst>
              <a:ext uri="{FF2B5EF4-FFF2-40B4-BE49-F238E27FC236}">
                <a16:creationId xmlns:a16="http://schemas.microsoft.com/office/drawing/2014/main" id="{84F711B7-F211-436B-9398-25E1AB8D0A8E}"/>
              </a:ext>
            </a:extLst>
          </p:cNvPr>
          <p:cNvSpPr/>
          <p:nvPr/>
        </p:nvSpPr>
        <p:spPr>
          <a:xfrm>
            <a:off x="11123849" y="3396429"/>
            <a:ext cx="85311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Multi-Factor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Authentication</a:t>
            </a:r>
          </a:p>
        </p:txBody>
      </p:sp>
      <p:pic>
        <p:nvPicPr>
          <p:cNvPr id="177" name="グラフィックス 533" descr="An overview of all the services offered by Azurte">
            <a:extLst>
              <a:ext uri="{FF2B5EF4-FFF2-40B4-BE49-F238E27FC236}">
                <a16:creationId xmlns:a16="http://schemas.microsoft.com/office/drawing/2014/main" id="{3A98A8F6-873C-4DDE-B76A-1E2B2D883152}"/>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3797041"/>
            <a:ext cx="240000" cy="240000"/>
          </a:xfrm>
          <a:prstGeom prst="rect">
            <a:avLst/>
          </a:prstGeom>
        </p:spPr>
      </p:pic>
      <p:sp>
        <p:nvSpPr>
          <p:cNvPr id="178" name="正方形/長方形 534" descr="An overview of all the services offered by Azurte">
            <a:extLst>
              <a:ext uri="{FF2B5EF4-FFF2-40B4-BE49-F238E27FC236}">
                <a16:creationId xmlns:a16="http://schemas.microsoft.com/office/drawing/2014/main" id="{A75445F8-F458-43C4-9CCE-03AA890A589A}"/>
              </a:ext>
            </a:extLst>
          </p:cNvPr>
          <p:cNvSpPr/>
          <p:nvPr/>
        </p:nvSpPr>
        <p:spPr>
          <a:xfrm>
            <a:off x="11123849" y="3800089"/>
            <a:ext cx="64953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ATP</a:t>
            </a:r>
          </a:p>
        </p:txBody>
      </p:sp>
      <p:pic>
        <p:nvPicPr>
          <p:cNvPr id="179" name="グラフィックス 535" descr="An overview of all the services offered by Azurte">
            <a:extLst>
              <a:ext uri="{FF2B5EF4-FFF2-40B4-BE49-F238E27FC236}">
                <a16:creationId xmlns:a16="http://schemas.microsoft.com/office/drawing/2014/main" id="{BA482D81-022D-40EE-9E60-08FFFA9011A6}"/>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097677"/>
            <a:ext cx="240000" cy="240000"/>
          </a:xfrm>
          <a:prstGeom prst="rect">
            <a:avLst/>
          </a:prstGeom>
        </p:spPr>
      </p:pic>
      <p:pic>
        <p:nvPicPr>
          <p:cNvPr id="180" name="グラフィックス 536" descr="An overview of all the services offered by Azurte">
            <a:extLst>
              <a:ext uri="{FF2B5EF4-FFF2-40B4-BE49-F238E27FC236}">
                <a16:creationId xmlns:a16="http://schemas.microsoft.com/office/drawing/2014/main" id="{8CEDDA51-0806-4B76-8ED8-A036CFE4681B}"/>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432045"/>
            <a:ext cx="240000" cy="240000"/>
          </a:xfrm>
          <a:prstGeom prst="rect">
            <a:avLst/>
          </a:prstGeom>
        </p:spPr>
      </p:pic>
      <p:sp>
        <p:nvSpPr>
          <p:cNvPr id="181" name="正方形/長方形 537" descr="An overview of all the services offered by Azurte">
            <a:extLst>
              <a:ext uri="{FF2B5EF4-FFF2-40B4-BE49-F238E27FC236}">
                <a16:creationId xmlns:a16="http://schemas.microsoft.com/office/drawing/2014/main" id="{288926F0-39E2-46B5-8778-FB48A5FC592B}"/>
              </a:ext>
            </a:extLst>
          </p:cNvPr>
          <p:cNvSpPr/>
          <p:nvPr/>
        </p:nvSpPr>
        <p:spPr>
          <a:xfrm>
            <a:off x="11123849" y="2054556"/>
            <a:ext cx="808235" cy="295530"/>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Domain Services</a:t>
            </a:r>
          </a:p>
        </p:txBody>
      </p:sp>
      <p:sp>
        <p:nvSpPr>
          <p:cNvPr id="182" name="正方形/長方形 538" descr="An overview of all the services offered by Azurte">
            <a:extLst>
              <a:ext uri="{FF2B5EF4-FFF2-40B4-BE49-F238E27FC236}">
                <a16:creationId xmlns:a16="http://schemas.microsoft.com/office/drawing/2014/main" id="{8D5A77BE-DEC5-4D5A-92DB-DF798814FFB8}"/>
              </a:ext>
            </a:extLst>
          </p:cNvPr>
          <p:cNvSpPr/>
          <p:nvPr/>
        </p:nvSpPr>
        <p:spPr>
          <a:xfrm>
            <a:off x="11123848" y="2385760"/>
            <a:ext cx="60946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B2C</a:t>
            </a:r>
          </a:p>
        </p:txBody>
      </p:sp>
      <p:pic>
        <p:nvPicPr>
          <p:cNvPr id="183" name="グラフィックス 69" descr="An overview of all the services offered by Azurte">
            <a:extLst>
              <a:ext uri="{FF2B5EF4-FFF2-40B4-BE49-F238E27FC236}">
                <a16:creationId xmlns:a16="http://schemas.microsoft.com/office/drawing/2014/main" id="{FFF9A9A9-9A0F-4D6A-9191-84BFD3E694F2}"/>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97284" y="4132173"/>
            <a:ext cx="240000" cy="240000"/>
          </a:xfrm>
          <a:prstGeom prst="rect">
            <a:avLst/>
          </a:prstGeom>
        </p:spPr>
      </p:pic>
      <p:sp>
        <p:nvSpPr>
          <p:cNvPr id="184" name="正方形/長方形 539" descr="An overview of all the services offered by Azurte">
            <a:extLst>
              <a:ext uri="{FF2B5EF4-FFF2-40B4-BE49-F238E27FC236}">
                <a16:creationId xmlns:a16="http://schemas.microsoft.com/office/drawing/2014/main" id="{C174A84A-3402-469F-A819-3236FC365DC7}"/>
              </a:ext>
            </a:extLst>
          </p:cNvPr>
          <p:cNvSpPr/>
          <p:nvPr/>
        </p:nvSpPr>
        <p:spPr>
          <a:xfrm>
            <a:off x="612850" y="4079819"/>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185" name="グラフィックス 73" descr="An overview of all the services offered by Azurte">
            <a:extLst>
              <a:ext uri="{FF2B5EF4-FFF2-40B4-BE49-F238E27FC236}">
                <a16:creationId xmlns:a16="http://schemas.microsoft.com/office/drawing/2014/main" id="{985C0708-0B09-490B-81EE-A0E20C33C279}"/>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0799761" y="4132173"/>
            <a:ext cx="240000" cy="240000"/>
          </a:xfrm>
          <a:prstGeom prst="rect">
            <a:avLst/>
          </a:prstGeom>
        </p:spPr>
      </p:pic>
      <p:pic>
        <p:nvPicPr>
          <p:cNvPr id="186" name="グラフィックス 76" descr="An overview of all the services offered by Azurte">
            <a:extLst>
              <a:ext uri="{FF2B5EF4-FFF2-40B4-BE49-F238E27FC236}">
                <a16:creationId xmlns:a16="http://schemas.microsoft.com/office/drawing/2014/main" id="{C3F441FB-91AB-4127-9DD8-0336245CA3FF}"/>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577619" y="4132173"/>
            <a:ext cx="240000" cy="240000"/>
          </a:xfrm>
          <a:prstGeom prst="rect">
            <a:avLst/>
          </a:prstGeom>
        </p:spPr>
      </p:pic>
      <p:sp>
        <p:nvSpPr>
          <p:cNvPr id="187" name="正方形/長方形 540" descr="An overview of all the services offered by Azurte">
            <a:extLst>
              <a:ext uri="{FF2B5EF4-FFF2-40B4-BE49-F238E27FC236}">
                <a16:creationId xmlns:a16="http://schemas.microsoft.com/office/drawing/2014/main" id="{8EFCD667-5709-46B1-82DE-6789DF1EE75C}"/>
              </a:ext>
            </a:extLst>
          </p:cNvPr>
          <p:cNvSpPr/>
          <p:nvPr/>
        </p:nvSpPr>
        <p:spPr>
          <a:xfrm>
            <a:off x="1932037" y="4135221"/>
            <a:ext cx="8114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Video Indexer</a:t>
            </a:r>
          </a:p>
        </p:txBody>
      </p:sp>
      <p:pic>
        <p:nvPicPr>
          <p:cNvPr id="188" name="グラフィックス 82" descr="An overview of all the services offered by Azurte">
            <a:extLst>
              <a:ext uri="{FF2B5EF4-FFF2-40B4-BE49-F238E27FC236}">
                <a16:creationId xmlns:a16="http://schemas.microsoft.com/office/drawing/2014/main" id="{73B59658-3541-40AF-AB5C-FE0C76931BB3}"/>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891749" y="3797041"/>
            <a:ext cx="240000" cy="240000"/>
          </a:xfrm>
          <a:prstGeom prst="rect">
            <a:avLst/>
          </a:prstGeom>
        </p:spPr>
      </p:pic>
      <p:sp>
        <p:nvSpPr>
          <p:cNvPr id="189" name="正方形/長方形 541" descr="An overview of all the services offered by Azurte">
            <a:extLst>
              <a:ext uri="{FF2B5EF4-FFF2-40B4-BE49-F238E27FC236}">
                <a16:creationId xmlns:a16="http://schemas.microsoft.com/office/drawing/2014/main" id="{FA93B625-311F-4B1F-AC31-FCC61261580A}"/>
              </a:ext>
            </a:extLst>
          </p:cNvPr>
          <p:cNvSpPr/>
          <p:nvPr/>
        </p:nvSpPr>
        <p:spPr>
          <a:xfrm>
            <a:off x="3238844" y="3744687"/>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sp>
        <p:nvSpPr>
          <p:cNvPr id="190" name="Rectangle 86" descr="An overview of all the services offered by Azurte">
            <a:extLst>
              <a:ext uri="{FF2B5EF4-FFF2-40B4-BE49-F238E27FC236}">
                <a16:creationId xmlns:a16="http://schemas.microsoft.com/office/drawing/2014/main" id="{211A38C0-F53D-4BF0-A374-AF04672BCF3E}"/>
              </a:ext>
            </a:extLst>
          </p:cNvPr>
          <p:cNvSpPr/>
          <p:nvPr/>
        </p:nvSpPr>
        <p:spPr bwMode="auto">
          <a:xfrm>
            <a:off x="180975" y="4784167"/>
            <a:ext cx="11817552" cy="984816"/>
          </a:xfrm>
          <a:prstGeom prst="rect">
            <a:avLst/>
          </a:prstGeom>
          <a:noFill/>
          <a:ln w="38100" cap="flat" cmpd="sng" algn="ctr">
            <a:solidFill>
              <a:srgbClr val="92D050">
                <a:alpha val="85000"/>
              </a:srgbClr>
            </a:solid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B05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1" name="Rectangle 70" descr="An overview of all the services offered by Azurte">
            <a:extLst>
              <a:ext uri="{FF2B5EF4-FFF2-40B4-BE49-F238E27FC236}">
                <a16:creationId xmlns:a16="http://schemas.microsoft.com/office/drawing/2014/main" id="{C0CF88A5-D664-4BB8-865E-06CA58A95D5D}"/>
              </a:ext>
            </a:extLst>
          </p:cNvPr>
          <p:cNvSpPr/>
          <p:nvPr/>
        </p:nvSpPr>
        <p:spPr bwMode="auto">
          <a:xfrm>
            <a:off x="182963" y="1052242"/>
            <a:ext cx="1270471" cy="3683855"/>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2" name="Rectangle 74" descr="An overview of all the services offered by Azurte">
            <a:extLst>
              <a:ext uri="{FF2B5EF4-FFF2-40B4-BE49-F238E27FC236}">
                <a16:creationId xmlns:a16="http://schemas.microsoft.com/office/drawing/2014/main" id="{93C2F4F3-3CDC-4651-AD8E-F9EE4CC73AA6}"/>
              </a:ext>
            </a:extLst>
          </p:cNvPr>
          <p:cNvSpPr/>
          <p:nvPr/>
        </p:nvSpPr>
        <p:spPr bwMode="auto">
          <a:xfrm>
            <a:off x="10708567" y="1052241"/>
            <a:ext cx="1289960" cy="3683856"/>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3" name="Rectangle 77" descr="An overview of all the services offered by Azurte">
            <a:extLst>
              <a:ext uri="{FF2B5EF4-FFF2-40B4-BE49-F238E27FC236}">
                <a16:creationId xmlns:a16="http://schemas.microsoft.com/office/drawing/2014/main" id="{58A7A351-D40D-4013-AF63-43C7B5AE49DE}"/>
              </a:ext>
            </a:extLst>
          </p:cNvPr>
          <p:cNvSpPr/>
          <p:nvPr/>
        </p:nvSpPr>
        <p:spPr bwMode="auto">
          <a:xfrm>
            <a:off x="1500292" y="1055937"/>
            <a:ext cx="9162461" cy="3683856"/>
          </a:xfrm>
          <a:prstGeom prst="rect">
            <a:avLst/>
          </a:prstGeom>
          <a:noFill/>
          <a:ln w="38100" cap="flat" cmpd="sng" algn="ctr">
            <a:solidFill>
              <a:srgbClr val="FFC000">
                <a:alpha val="7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990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94" name="グラフィックス 5" descr="An overview of all the services offered by Azurte">
            <a:extLst>
              <a:ext uri="{FF2B5EF4-FFF2-40B4-BE49-F238E27FC236}">
                <a16:creationId xmlns:a16="http://schemas.microsoft.com/office/drawing/2014/main" id="{5B952D2C-8244-4F60-B762-9AAF6E4C403C}"/>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2892360" y="1771668"/>
            <a:ext cx="240000" cy="240000"/>
          </a:xfrm>
          <a:prstGeom prst="rect">
            <a:avLst/>
          </a:prstGeom>
        </p:spPr>
      </p:pic>
      <p:sp>
        <p:nvSpPr>
          <p:cNvPr id="195" name="正方形/長方形 208" descr="An overview of all the services offered by Azurte">
            <a:extLst>
              <a:ext uri="{FF2B5EF4-FFF2-40B4-BE49-F238E27FC236}">
                <a16:creationId xmlns:a16="http://schemas.microsoft.com/office/drawing/2014/main" id="{AD3B5F1E-FE08-4272-9F2A-5BD83FD183AA}"/>
              </a:ext>
            </a:extLst>
          </p:cNvPr>
          <p:cNvSpPr/>
          <p:nvPr/>
        </p:nvSpPr>
        <p:spPr>
          <a:xfrm>
            <a:off x="3238844" y="1721607"/>
            <a:ext cx="69281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Kubernetes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96" name="グラフィックス 209" descr="An overview of all the services offered by Azurte">
            <a:extLst>
              <a:ext uri="{FF2B5EF4-FFF2-40B4-BE49-F238E27FC236}">
                <a16:creationId xmlns:a16="http://schemas.microsoft.com/office/drawing/2014/main" id="{A983F188-9A79-4E33-BE18-A7C8404738E4}"/>
              </a:ext>
            </a:extLst>
          </p:cNvPr>
          <p:cNvPicPr>
            <a:picLocks noChangeAspect="1"/>
          </p:cNvPicPr>
          <p:nvPr/>
        </p:nvPicPr>
        <p:blipFill rotWithShape="1">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rcRect l="20505" t="18528" r="18528" b="14030"/>
          <a:stretch/>
        </p:blipFill>
        <p:spPr>
          <a:xfrm>
            <a:off x="6874336" y="2091972"/>
            <a:ext cx="216957" cy="240000"/>
          </a:xfrm>
          <a:prstGeom prst="rect">
            <a:avLst/>
          </a:prstGeom>
        </p:spPr>
      </p:pic>
      <p:pic>
        <p:nvPicPr>
          <p:cNvPr id="197" name="グラフィックス 8" descr="An overview of all the services offered by Azurte">
            <a:extLst>
              <a:ext uri="{FF2B5EF4-FFF2-40B4-BE49-F238E27FC236}">
                <a16:creationId xmlns:a16="http://schemas.microsoft.com/office/drawing/2014/main" id="{7BFDC786-73F2-4971-8628-FBC6194A9775}"/>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463119" y="1766724"/>
            <a:ext cx="240000" cy="240000"/>
          </a:xfrm>
          <a:prstGeom prst="rect">
            <a:avLst/>
          </a:prstGeom>
        </p:spPr>
      </p:pic>
      <p:pic>
        <p:nvPicPr>
          <p:cNvPr id="198" name="グラフィックス 15" descr="An overview of all the services offered by Azurte">
            <a:extLst>
              <a:ext uri="{FF2B5EF4-FFF2-40B4-BE49-F238E27FC236}">
                <a16:creationId xmlns:a16="http://schemas.microsoft.com/office/drawing/2014/main" id="{20D84C96-DF6C-4FB5-A680-185E31C37ACE}"/>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168468" y="2065717"/>
            <a:ext cx="240000" cy="240000"/>
          </a:xfrm>
          <a:prstGeom prst="rect">
            <a:avLst/>
          </a:prstGeom>
        </p:spPr>
      </p:pic>
      <p:pic>
        <p:nvPicPr>
          <p:cNvPr id="199" name="グラフィックス 202" descr="An overview of all the services offered by Azurte">
            <a:extLst>
              <a:ext uri="{FF2B5EF4-FFF2-40B4-BE49-F238E27FC236}">
                <a16:creationId xmlns:a16="http://schemas.microsoft.com/office/drawing/2014/main" id="{C4AE9DA6-3523-4D60-91DB-560AB5436F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478489" y="2795311"/>
            <a:ext cx="240000" cy="240000"/>
          </a:xfrm>
          <a:prstGeom prst="rect">
            <a:avLst/>
          </a:prstGeom>
        </p:spPr>
      </p:pic>
      <p:sp>
        <p:nvSpPr>
          <p:cNvPr id="200" name="正方形/長方形 204" descr="An overview of all the services offered by Azurte">
            <a:extLst>
              <a:ext uri="{FF2B5EF4-FFF2-40B4-BE49-F238E27FC236}">
                <a16:creationId xmlns:a16="http://schemas.microsoft.com/office/drawing/2014/main" id="{77B0C1A2-8E16-4979-9066-23B4BED0B011}"/>
              </a:ext>
            </a:extLst>
          </p:cNvPr>
          <p:cNvSpPr/>
          <p:nvPr/>
        </p:nvSpPr>
        <p:spPr>
          <a:xfrm>
            <a:off x="9816623" y="2729363"/>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201" name="図 6" descr="An overview of all the services offered by Azurte">
            <a:extLst>
              <a:ext uri="{FF2B5EF4-FFF2-40B4-BE49-F238E27FC236}">
                <a16:creationId xmlns:a16="http://schemas.microsoft.com/office/drawing/2014/main" id="{13332700-BE8E-4FFB-B715-D1E82F11563A}"/>
              </a:ext>
            </a:extLst>
          </p:cNvPr>
          <p:cNvPicPr>
            <a:picLocks noChangeAspect="1"/>
          </p:cNvPicPr>
          <p:nvPr/>
        </p:nvPicPr>
        <p:blipFill>
          <a:blip r:embed="rId142"/>
          <a:stretch>
            <a:fillRect/>
          </a:stretch>
        </p:blipFill>
        <p:spPr>
          <a:xfrm>
            <a:off x="9465901" y="4145655"/>
            <a:ext cx="252000" cy="218204"/>
          </a:xfrm>
          <a:prstGeom prst="rect">
            <a:avLst/>
          </a:prstGeom>
        </p:spPr>
      </p:pic>
      <p:sp>
        <p:nvSpPr>
          <p:cNvPr id="202" name="正方形/長方形 206" descr="An overview of all the services offered by Azurte">
            <a:extLst>
              <a:ext uri="{FF2B5EF4-FFF2-40B4-BE49-F238E27FC236}">
                <a16:creationId xmlns:a16="http://schemas.microsoft.com/office/drawing/2014/main" id="{F89F0384-A2EC-4B32-908C-F926724B2A6E}"/>
              </a:ext>
            </a:extLst>
          </p:cNvPr>
          <p:cNvSpPr/>
          <p:nvPr/>
        </p:nvSpPr>
        <p:spPr>
          <a:xfrm>
            <a:off x="9809731" y="4087392"/>
            <a:ext cx="53732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Table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a:t>
            </a:r>
          </a:p>
        </p:txBody>
      </p:sp>
      <p:sp>
        <p:nvSpPr>
          <p:cNvPr id="203" name="Title 3">
            <a:extLst>
              <a:ext uri="{FF2B5EF4-FFF2-40B4-BE49-F238E27FC236}">
                <a16:creationId xmlns:a16="http://schemas.microsoft.com/office/drawing/2014/main" id="{1DA1EA2E-40E4-41FC-9621-B9DE33A5FEAF}"/>
              </a:ext>
            </a:extLst>
          </p:cNvPr>
          <p:cNvSpPr txBox="1">
            <a:spLocks/>
          </p:cNvSpPr>
          <p:nvPr/>
        </p:nvSpPr>
        <p:spPr>
          <a:xfrm>
            <a:off x="193460" y="220892"/>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Services</a:t>
            </a:r>
          </a:p>
        </p:txBody>
      </p:sp>
      <p:pic>
        <p:nvPicPr>
          <p:cNvPr id="204" name="グラフィックス 3" descr="An overview of all the services offered by Azurte">
            <a:extLst>
              <a:ext uri="{FF2B5EF4-FFF2-40B4-BE49-F238E27FC236}">
                <a16:creationId xmlns:a16="http://schemas.microsoft.com/office/drawing/2014/main" id="{A253F3A2-701D-47C1-B6AC-9366DAF240D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0457" y="5376652"/>
            <a:ext cx="240000" cy="240000"/>
          </a:xfrm>
          <a:prstGeom prst="rect">
            <a:avLst/>
          </a:prstGeom>
        </p:spPr>
      </p:pic>
    </p:spTree>
    <p:extLst>
      <p:ext uri="{BB962C8B-B14F-4D97-AF65-F5344CB8AC3E}">
        <p14:creationId xmlns:p14="http://schemas.microsoft.com/office/powerpoint/2010/main" val="101570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0"/>
                                        </p:tgtEl>
                                        <p:attrNameLst>
                                          <p:attrName>style.visibility</p:attrName>
                                        </p:attrNameLst>
                                      </p:cBhvr>
                                      <p:to>
                                        <p:strVal val="visible"/>
                                      </p:to>
                                    </p:set>
                                    <p:animEffect transition="in" filter="fade">
                                      <p:cBhvr>
                                        <p:cTn id="136" dur="500"/>
                                        <p:tgtEl>
                                          <p:spTgt spid="11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par>
                                <p:cTn id="140" presetID="10" presetClass="entr" presetSubtype="0" fill="hold" nodeType="with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fade">
                                      <p:cBhvr>
                                        <p:cTn id="148" dur="500"/>
                                        <p:tgtEl>
                                          <p:spTgt spid="11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fade">
                                      <p:cBhvr>
                                        <p:cTn id="151" dur="500"/>
                                        <p:tgtEl>
                                          <p:spTgt spid="115"/>
                                        </p:tgtEl>
                                      </p:cBhvr>
                                    </p:animEffect>
                                  </p:childTnLst>
                                </p:cTn>
                              </p:par>
                              <p:par>
                                <p:cTn id="152" presetID="10" presetClass="entr" presetSubtype="0" fill="hold" nodeType="withEffect">
                                  <p:stCondLst>
                                    <p:cond delay="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500"/>
                                        <p:tgtEl>
                                          <p:spTgt spid="116"/>
                                        </p:tgtEl>
                                      </p:cBhvr>
                                    </p:animEffect>
                                  </p:childTnLst>
                                </p:cTn>
                              </p:par>
                              <p:par>
                                <p:cTn id="155" presetID="10"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animEffect transition="in" filter="fade">
                                      <p:cBhvr>
                                        <p:cTn id="163" dur="500"/>
                                        <p:tgtEl>
                                          <p:spTgt spid="11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4"/>
                                        </p:tgtEl>
                                        <p:attrNameLst>
                                          <p:attrName>style.visibility</p:attrName>
                                        </p:attrNameLst>
                                      </p:cBhvr>
                                      <p:to>
                                        <p:strVal val="visible"/>
                                      </p:to>
                                    </p:set>
                                    <p:animEffect transition="in" filter="fade">
                                      <p:cBhvr>
                                        <p:cTn id="178" dur="500"/>
                                        <p:tgtEl>
                                          <p:spTgt spid="12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par>
                                <p:cTn id="182" presetID="10" presetClass="entr" presetSubtype="0" fill="hold" nodeType="with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fade">
                                      <p:cBhvr>
                                        <p:cTn id="184" dur="500"/>
                                        <p:tgtEl>
                                          <p:spTgt spid="126"/>
                                        </p:tgtEl>
                                      </p:cBhvr>
                                    </p:animEffect>
                                  </p:childTnLst>
                                </p:cTn>
                              </p:par>
                              <p:par>
                                <p:cTn id="185" presetID="10" presetClass="entr" presetSubtype="0"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fade">
                                      <p:cBhvr>
                                        <p:cTn id="187" dur="500"/>
                                        <p:tgtEl>
                                          <p:spTgt spid="12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500"/>
                                        <p:tgtEl>
                                          <p:spTgt spid="12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animEffect transition="in" filter="fade">
                                      <p:cBhvr>
                                        <p:cTn id="199" dur="500"/>
                                        <p:tgtEl>
                                          <p:spTgt spid="13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500"/>
                                        <p:tgtEl>
                                          <p:spTgt spid="13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fade">
                                      <p:cBhvr>
                                        <p:cTn id="208" dur="500"/>
                                        <p:tgtEl>
                                          <p:spTgt spid="13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animEffect transition="in" filter="fade">
                                      <p:cBhvr>
                                        <p:cTn id="211" dur="500"/>
                                        <p:tgtEl>
                                          <p:spTgt spid="13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6"/>
                                        </p:tgtEl>
                                        <p:attrNameLst>
                                          <p:attrName>style.visibility</p:attrName>
                                        </p:attrNameLst>
                                      </p:cBhvr>
                                      <p:to>
                                        <p:strVal val="visible"/>
                                      </p:to>
                                    </p:set>
                                    <p:animEffect transition="in" filter="fade">
                                      <p:cBhvr>
                                        <p:cTn id="214" dur="500"/>
                                        <p:tgtEl>
                                          <p:spTgt spid="1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5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par>
                                <p:cTn id="227" presetID="10" presetClass="entr" presetSubtype="0" fill="hold"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par>
                                <p:cTn id="230" presetID="10" presetClass="entr" presetSubtype="0" fill="hold"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fade">
                                      <p:cBhvr>
                                        <p:cTn id="235" dur="500"/>
                                        <p:tgtEl>
                                          <p:spTgt spid="143"/>
                                        </p:tgtEl>
                                      </p:cBhvr>
                                    </p:animEffect>
                                  </p:childTnLst>
                                </p:cTn>
                              </p:par>
                              <p:par>
                                <p:cTn id="236" presetID="10" presetClass="entr" presetSubtype="0" fill="hold" nodeType="withEffect">
                                  <p:stCondLst>
                                    <p:cond delay="0"/>
                                  </p:stCondLst>
                                  <p:childTnLst>
                                    <p:set>
                                      <p:cBhvr>
                                        <p:cTn id="237" dur="1" fill="hold">
                                          <p:stCondLst>
                                            <p:cond delay="0"/>
                                          </p:stCondLst>
                                        </p:cTn>
                                        <p:tgtEl>
                                          <p:spTgt spid="144"/>
                                        </p:tgtEl>
                                        <p:attrNameLst>
                                          <p:attrName>style.visibility</p:attrName>
                                        </p:attrNameLst>
                                      </p:cBhvr>
                                      <p:to>
                                        <p:strVal val="visible"/>
                                      </p:to>
                                    </p:set>
                                    <p:animEffect transition="in" filter="fade">
                                      <p:cBhvr>
                                        <p:cTn id="238" dur="500"/>
                                        <p:tgtEl>
                                          <p:spTgt spid="1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45"/>
                                        </p:tgtEl>
                                        <p:attrNameLst>
                                          <p:attrName>style.visibility</p:attrName>
                                        </p:attrNameLst>
                                      </p:cBhvr>
                                      <p:to>
                                        <p:strVal val="visible"/>
                                      </p:to>
                                    </p:set>
                                    <p:animEffect transition="in" filter="fade">
                                      <p:cBhvr>
                                        <p:cTn id="241" dur="500"/>
                                        <p:tgtEl>
                                          <p:spTgt spid="14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500"/>
                                        <p:tgtEl>
                                          <p:spTgt spid="14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47"/>
                                        </p:tgtEl>
                                        <p:attrNameLst>
                                          <p:attrName>style.visibility</p:attrName>
                                        </p:attrNameLst>
                                      </p:cBhvr>
                                      <p:to>
                                        <p:strVal val="visible"/>
                                      </p:to>
                                    </p:set>
                                    <p:animEffect transition="in" filter="fade">
                                      <p:cBhvr>
                                        <p:cTn id="247" dur="500"/>
                                        <p:tgtEl>
                                          <p:spTgt spid="14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nodeType="withEffect">
                                  <p:stCondLst>
                                    <p:cond delay="0"/>
                                  </p:stCondLst>
                                  <p:childTnLst>
                                    <p:set>
                                      <p:cBhvr>
                                        <p:cTn id="276" dur="1" fill="hold">
                                          <p:stCondLst>
                                            <p:cond delay="0"/>
                                          </p:stCondLst>
                                        </p:cTn>
                                        <p:tgtEl>
                                          <p:spTgt spid="157"/>
                                        </p:tgtEl>
                                        <p:attrNameLst>
                                          <p:attrName>style.visibility</p:attrName>
                                        </p:attrNameLst>
                                      </p:cBhvr>
                                      <p:to>
                                        <p:strVal val="visible"/>
                                      </p:to>
                                    </p:set>
                                    <p:animEffect transition="in" filter="fade">
                                      <p:cBhvr>
                                        <p:cTn id="277" dur="500"/>
                                        <p:tgtEl>
                                          <p:spTgt spid="15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58"/>
                                        </p:tgtEl>
                                        <p:attrNameLst>
                                          <p:attrName>style.visibility</p:attrName>
                                        </p:attrNameLst>
                                      </p:cBhvr>
                                      <p:to>
                                        <p:strVal val="visible"/>
                                      </p:to>
                                    </p:set>
                                    <p:animEffect transition="in" filter="fade">
                                      <p:cBhvr>
                                        <p:cTn id="280" dur="500"/>
                                        <p:tgtEl>
                                          <p:spTgt spid="158"/>
                                        </p:tgtEl>
                                      </p:cBhvr>
                                    </p:animEffect>
                                  </p:childTnLst>
                                </p:cTn>
                              </p:par>
                              <p:par>
                                <p:cTn id="281" presetID="10" presetClass="entr" presetSubtype="0" fill="hold" nodeType="withEffect">
                                  <p:stCondLst>
                                    <p:cond delay="0"/>
                                  </p:stCondLst>
                                  <p:childTnLst>
                                    <p:set>
                                      <p:cBhvr>
                                        <p:cTn id="282" dur="1" fill="hold">
                                          <p:stCondLst>
                                            <p:cond delay="0"/>
                                          </p:stCondLst>
                                        </p:cTn>
                                        <p:tgtEl>
                                          <p:spTgt spid="159"/>
                                        </p:tgtEl>
                                        <p:attrNameLst>
                                          <p:attrName>style.visibility</p:attrName>
                                        </p:attrNameLst>
                                      </p:cBhvr>
                                      <p:to>
                                        <p:strVal val="visible"/>
                                      </p:to>
                                    </p:set>
                                    <p:animEffect transition="in" filter="fade">
                                      <p:cBhvr>
                                        <p:cTn id="283" dur="500"/>
                                        <p:tgtEl>
                                          <p:spTgt spid="159"/>
                                        </p:tgtEl>
                                      </p:cBhvr>
                                    </p:animEffect>
                                  </p:childTnLst>
                                </p:cTn>
                              </p:par>
                              <p:par>
                                <p:cTn id="284" presetID="10" presetClass="entr" presetSubtype="0" fill="hold" nodeType="withEffect">
                                  <p:stCondLst>
                                    <p:cond delay="0"/>
                                  </p:stCondLst>
                                  <p:childTnLst>
                                    <p:set>
                                      <p:cBhvr>
                                        <p:cTn id="285" dur="1" fill="hold">
                                          <p:stCondLst>
                                            <p:cond delay="0"/>
                                          </p:stCondLst>
                                        </p:cTn>
                                        <p:tgtEl>
                                          <p:spTgt spid="160"/>
                                        </p:tgtEl>
                                        <p:attrNameLst>
                                          <p:attrName>style.visibility</p:attrName>
                                        </p:attrNameLst>
                                      </p:cBhvr>
                                      <p:to>
                                        <p:strVal val="visible"/>
                                      </p:to>
                                    </p:set>
                                    <p:animEffect transition="in" filter="fade">
                                      <p:cBhvr>
                                        <p:cTn id="286" dur="500"/>
                                        <p:tgtEl>
                                          <p:spTgt spid="16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1"/>
                                        </p:tgtEl>
                                        <p:attrNameLst>
                                          <p:attrName>style.visibility</p:attrName>
                                        </p:attrNameLst>
                                      </p:cBhvr>
                                      <p:to>
                                        <p:strVal val="visible"/>
                                      </p:to>
                                    </p:set>
                                    <p:animEffect transition="in" filter="fade">
                                      <p:cBhvr>
                                        <p:cTn id="289" dur="500"/>
                                        <p:tgtEl>
                                          <p:spTgt spid="161"/>
                                        </p:tgtEl>
                                      </p:cBhvr>
                                    </p:animEffect>
                                  </p:childTnLst>
                                </p:cTn>
                              </p:par>
                              <p:par>
                                <p:cTn id="290" presetID="10" presetClass="entr" presetSubtype="0" fill="hold" nodeType="withEffect">
                                  <p:stCondLst>
                                    <p:cond delay="0"/>
                                  </p:stCondLst>
                                  <p:childTnLst>
                                    <p:set>
                                      <p:cBhvr>
                                        <p:cTn id="291" dur="1" fill="hold">
                                          <p:stCondLst>
                                            <p:cond delay="0"/>
                                          </p:stCondLst>
                                        </p:cTn>
                                        <p:tgtEl>
                                          <p:spTgt spid="162"/>
                                        </p:tgtEl>
                                        <p:attrNameLst>
                                          <p:attrName>style.visibility</p:attrName>
                                        </p:attrNameLst>
                                      </p:cBhvr>
                                      <p:to>
                                        <p:strVal val="visible"/>
                                      </p:to>
                                    </p:set>
                                    <p:animEffect transition="in" filter="fade">
                                      <p:cBhvr>
                                        <p:cTn id="292" dur="500"/>
                                        <p:tgtEl>
                                          <p:spTgt spid="16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63"/>
                                        </p:tgtEl>
                                        <p:attrNameLst>
                                          <p:attrName>style.visibility</p:attrName>
                                        </p:attrNameLst>
                                      </p:cBhvr>
                                      <p:to>
                                        <p:strVal val="visible"/>
                                      </p:to>
                                    </p:set>
                                    <p:animEffect transition="in" filter="fade">
                                      <p:cBhvr>
                                        <p:cTn id="295" dur="500"/>
                                        <p:tgtEl>
                                          <p:spTgt spid="163"/>
                                        </p:tgtEl>
                                      </p:cBhvr>
                                    </p:animEffect>
                                  </p:childTnLst>
                                </p:cTn>
                              </p:par>
                              <p:par>
                                <p:cTn id="296" presetID="10" presetClass="entr" presetSubtype="0" fill="hold" nodeType="withEffect">
                                  <p:stCondLst>
                                    <p:cond delay="0"/>
                                  </p:stCondLst>
                                  <p:childTnLst>
                                    <p:set>
                                      <p:cBhvr>
                                        <p:cTn id="297" dur="1" fill="hold">
                                          <p:stCondLst>
                                            <p:cond delay="0"/>
                                          </p:stCondLst>
                                        </p:cTn>
                                        <p:tgtEl>
                                          <p:spTgt spid="164"/>
                                        </p:tgtEl>
                                        <p:attrNameLst>
                                          <p:attrName>style.visibility</p:attrName>
                                        </p:attrNameLst>
                                      </p:cBhvr>
                                      <p:to>
                                        <p:strVal val="visible"/>
                                      </p:to>
                                    </p:set>
                                    <p:animEffect transition="in" filter="fade">
                                      <p:cBhvr>
                                        <p:cTn id="298" dur="500"/>
                                        <p:tgtEl>
                                          <p:spTgt spid="16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65"/>
                                        </p:tgtEl>
                                        <p:attrNameLst>
                                          <p:attrName>style.visibility</p:attrName>
                                        </p:attrNameLst>
                                      </p:cBhvr>
                                      <p:to>
                                        <p:strVal val="visible"/>
                                      </p:to>
                                    </p:set>
                                    <p:animEffect transition="in" filter="fade">
                                      <p:cBhvr>
                                        <p:cTn id="301" dur="500"/>
                                        <p:tgtEl>
                                          <p:spTgt spid="16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66"/>
                                        </p:tgtEl>
                                        <p:attrNameLst>
                                          <p:attrName>style.visibility</p:attrName>
                                        </p:attrNameLst>
                                      </p:cBhvr>
                                      <p:to>
                                        <p:strVal val="visible"/>
                                      </p:to>
                                    </p:set>
                                    <p:animEffect transition="in" filter="fade">
                                      <p:cBhvr>
                                        <p:cTn id="304" dur="500"/>
                                        <p:tgtEl>
                                          <p:spTgt spid="166"/>
                                        </p:tgtEl>
                                      </p:cBhvr>
                                    </p:animEffect>
                                  </p:childTnLst>
                                </p:cTn>
                              </p:par>
                              <p:par>
                                <p:cTn id="305" presetID="10" presetClass="entr" presetSubtype="0" fill="hold" nodeType="withEffect">
                                  <p:stCondLst>
                                    <p:cond delay="0"/>
                                  </p:stCondLst>
                                  <p:childTnLst>
                                    <p:set>
                                      <p:cBhvr>
                                        <p:cTn id="306" dur="1" fill="hold">
                                          <p:stCondLst>
                                            <p:cond delay="0"/>
                                          </p:stCondLst>
                                        </p:cTn>
                                        <p:tgtEl>
                                          <p:spTgt spid="186"/>
                                        </p:tgtEl>
                                        <p:attrNameLst>
                                          <p:attrName>style.visibility</p:attrName>
                                        </p:attrNameLst>
                                      </p:cBhvr>
                                      <p:to>
                                        <p:strVal val="visible"/>
                                      </p:to>
                                    </p:set>
                                    <p:animEffect transition="in" filter="fade">
                                      <p:cBhvr>
                                        <p:cTn id="307" dur="500"/>
                                        <p:tgtEl>
                                          <p:spTgt spid="18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87"/>
                                        </p:tgtEl>
                                        <p:attrNameLst>
                                          <p:attrName>style.visibility</p:attrName>
                                        </p:attrNameLst>
                                      </p:cBhvr>
                                      <p:to>
                                        <p:strVal val="visible"/>
                                      </p:to>
                                    </p:set>
                                    <p:animEffect transition="in" filter="fade">
                                      <p:cBhvr>
                                        <p:cTn id="310" dur="500"/>
                                        <p:tgtEl>
                                          <p:spTgt spid="187"/>
                                        </p:tgtEl>
                                      </p:cBhvr>
                                    </p:animEffect>
                                  </p:childTnLst>
                                </p:cTn>
                              </p:par>
                              <p:par>
                                <p:cTn id="311" presetID="10" presetClass="entr" presetSubtype="0" fill="hold" nodeType="withEffect">
                                  <p:stCondLst>
                                    <p:cond delay="0"/>
                                  </p:stCondLst>
                                  <p:childTnLst>
                                    <p:set>
                                      <p:cBhvr>
                                        <p:cTn id="312" dur="1" fill="hold">
                                          <p:stCondLst>
                                            <p:cond delay="0"/>
                                          </p:stCondLst>
                                        </p:cTn>
                                        <p:tgtEl>
                                          <p:spTgt spid="188"/>
                                        </p:tgtEl>
                                        <p:attrNameLst>
                                          <p:attrName>style.visibility</p:attrName>
                                        </p:attrNameLst>
                                      </p:cBhvr>
                                      <p:to>
                                        <p:strVal val="visible"/>
                                      </p:to>
                                    </p:set>
                                    <p:animEffect transition="in" filter="fade">
                                      <p:cBhvr>
                                        <p:cTn id="313" dur="500"/>
                                        <p:tgtEl>
                                          <p:spTgt spid="18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89"/>
                                        </p:tgtEl>
                                        <p:attrNameLst>
                                          <p:attrName>style.visibility</p:attrName>
                                        </p:attrNameLst>
                                      </p:cBhvr>
                                      <p:to>
                                        <p:strVal val="visible"/>
                                      </p:to>
                                    </p:set>
                                    <p:animEffect transition="in" filter="fade">
                                      <p:cBhvr>
                                        <p:cTn id="316" dur="500"/>
                                        <p:tgtEl>
                                          <p:spTgt spid="18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93"/>
                                        </p:tgtEl>
                                        <p:attrNameLst>
                                          <p:attrName>style.visibility</p:attrName>
                                        </p:attrNameLst>
                                      </p:cBhvr>
                                      <p:to>
                                        <p:strVal val="visible"/>
                                      </p:to>
                                    </p:set>
                                    <p:animEffect transition="in" filter="fade">
                                      <p:cBhvr>
                                        <p:cTn id="319" dur="500"/>
                                        <p:tgtEl>
                                          <p:spTgt spid="193"/>
                                        </p:tgtEl>
                                      </p:cBhvr>
                                    </p:animEffect>
                                  </p:childTnLst>
                                </p:cTn>
                              </p:par>
                              <p:par>
                                <p:cTn id="320" presetID="10" presetClass="entr" presetSubtype="0" fill="hold" nodeType="withEffect">
                                  <p:stCondLst>
                                    <p:cond delay="0"/>
                                  </p:stCondLst>
                                  <p:childTnLst>
                                    <p:set>
                                      <p:cBhvr>
                                        <p:cTn id="321" dur="1" fill="hold">
                                          <p:stCondLst>
                                            <p:cond delay="0"/>
                                          </p:stCondLst>
                                        </p:cTn>
                                        <p:tgtEl>
                                          <p:spTgt spid="194"/>
                                        </p:tgtEl>
                                        <p:attrNameLst>
                                          <p:attrName>style.visibility</p:attrName>
                                        </p:attrNameLst>
                                      </p:cBhvr>
                                      <p:to>
                                        <p:strVal val="visible"/>
                                      </p:to>
                                    </p:set>
                                    <p:animEffect transition="in" filter="fade">
                                      <p:cBhvr>
                                        <p:cTn id="322" dur="500"/>
                                        <p:tgtEl>
                                          <p:spTgt spid="194"/>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95"/>
                                        </p:tgtEl>
                                        <p:attrNameLst>
                                          <p:attrName>style.visibility</p:attrName>
                                        </p:attrNameLst>
                                      </p:cBhvr>
                                      <p:to>
                                        <p:strVal val="visible"/>
                                      </p:to>
                                    </p:set>
                                    <p:animEffect transition="in" filter="fade">
                                      <p:cBhvr>
                                        <p:cTn id="325" dur="500"/>
                                        <p:tgtEl>
                                          <p:spTgt spid="195"/>
                                        </p:tgtEl>
                                      </p:cBhvr>
                                    </p:animEffect>
                                  </p:childTnLst>
                                </p:cTn>
                              </p:par>
                              <p:par>
                                <p:cTn id="326" presetID="10" presetClass="entr" presetSubtype="0" fill="hold" nodeType="withEffect">
                                  <p:stCondLst>
                                    <p:cond delay="0"/>
                                  </p:stCondLst>
                                  <p:childTnLst>
                                    <p:set>
                                      <p:cBhvr>
                                        <p:cTn id="327" dur="1" fill="hold">
                                          <p:stCondLst>
                                            <p:cond delay="0"/>
                                          </p:stCondLst>
                                        </p:cTn>
                                        <p:tgtEl>
                                          <p:spTgt spid="196"/>
                                        </p:tgtEl>
                                        <p:attrNameLst>
                                          <p:attrName>style.visibility</p:attrName>
                                        </p:attrNameLst>
                                      </p:cBhvr>
                                      <p:to>
                                        <p:strVal val="visible"/>
                                      </p:to>
                                    </p:set>
                                    <p:animEffect transition="in" filter="fade">
                                      <p:cBhvr>
                                        <p:cTn id="328" dur="500"/>
                                        <p:tgtEl>
                                          <p:spTgt spid="196"/>
                                        </p:tgtEl>
                                      </p:cBhvr>
                                    </p:animEffect>
                                  </p:childTnLst>
                                </p:cTn>
                              </p:par>
                              <p:par>
                                <p:cTn id="329" presetID="10" presetClass="entr" presetSubtype="0" fill="hold" nodeType="withEffect">
                                  <p:stCondLst>
                                    <p:cond delay="0"/>
                                  </p:stCondLst>
                                  <p:childTnLst>
                                    <p:set>
                                      <p:cBhvr>
                                        <p:cTn id="330" dur="1" fill="hold">
                                          <p:stCondLst>
                                            <p:cond delay="0"/>
                                          </p:stCondLst>
                                        </p:cTn>
                                        <p:tgtEl>
                                          <p:spTgt spid="197"/>
                                        </p:tgtEl>
                                        <p:attrNameLst>
                                          <p:attrName>style.visibility</p:attrName>
                                        </p:attrNameLst>
                                      </p:cBhvr>
                                      <p:to>
                                        <p:strVal val="visible"/>
                                      </p:to>
                                    </p:set>
                                    <p:animEffect transition="in" filter="fade">
                                      <p:cBhvr>
                                        <p:cTn id="331" dur="500"/>
                                        <p:tgtEl>
                                          <p:spTgt spid="197"/>
                                        </p:tgtEl>
                                      </p:cBhvr>
                                    </p:animEffect>
                                  </p:childTnLst>
                                </p:cTn>
                              </p:par>
                              <p:par>
                                <p:cTn id="332" presetID="10" presetClass="entr" presetSubtype="0" fill="hold" nodeType="withEffect">
                                  <p:stCondLst>
                                    <p:cond delay="0"/>
                                  </p:stCondLst>
                                  <p:childTnLst>
                                    <p:set>
                                      <p:cBhvr>
                                        <p:cTn id="333" dur="1" fill="hold">
                                          <p:stCondLst>
                                            <p:cond delay="0"/>
                                          </p:stCondLst>
                                        </p:cTn>
                                        <p:tgtEl>
                                          <p:spTgt spid="198"/>
                                        </p:tgtEl>
                                        <p:attrNameLst>
                                          <p:attrName>style.visibility</p:attrName>
                                        </p:attrNameLst>
                                      </p:cBhvr>
                                      <p:to>
                                        <p:strVal val="visible"/>
                                      </p:to>
                                    </p:set>
                                    <p:animEffect transition="in" filter="fade">
                                      <p:cBhvr>
                                        <p:cTn id="334" dur="500"/>
                                        <p:tgtEl>
                                          <p:spTgt spid="198"/>
                                        </p:tgtEl>
                                      </p:cBhvr>
                                    </p:animEffect>
                                  </p:childTnLst>
                                </p:cTn>
                              </p:par>
                              <p:par>
                                <p:cTn id="335" presetID="10" presetClass="entr" presetSubtype="0" fill="hold" nodeType="withEffect">
                                  <p:stCondLst>
                                    <p:cond delay="0"/>
                                  </p:stCondLst>
                                  <p:childTnLst>
                                    <p:set>
                                      <p:cBhvr>
                                        <p:cTn id="336" dur="1" fill="hold">
                                          <p:stCondLst>
                                            <p:cond delay="0"/>
                                          </p:stCondLst>
                                        </p:cTn>
                                        <p:tgtEl>
                                          <p:spTgt spid="199"/>
                                        </p:tgtEl>
                                        <p:attrNameLst>
                                          <p:attrName>style.visibility</p:attrName>
                                        </p:attrNameLst>
                                      </p:cBhvr>
                                      <p:to>
                                        <p:strVal val="visible"/>
                                      </p:to>
                                    </p:set>
                                    <p:animEffect transition="in" filter="fade">
                                      <p:cBhvr>
                                        <p:cTn id="337" dur="500"/>
                                        <p:tgtEl>
                                          <p:spTgt spid="199"/>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00"/>
                                        </p:tgtEl>
                                        <p:attrNameLst>
                                          <p:attrName>style.visibility</p:attrName>
                                        </p:attrNameLst>
                                      </p:cBhvr>
                                      <p:to>
                                        <p:strVal val="visible"/>
                                      </p:to>
                                    </p:set>
                                    <p:animEffect transition="in" filter="fade">
                                      <p:cBhvr>
                                        <p:cTn id="340" dur="500"/>
                                        <p:tgtEl>
                                          <p:spTgt spid="200"/>
                                        </p:tgtEl>
                                      </p:cBhvr>
                                    </p:animEffect>
                                  </p:childTnLst>
                                </p:cTn>
                              </p:par>
                              <p:par>
                                <p:cTn id="341" presetID="10" presetClass="entr" presetSubtype="0" fill="hold" nodeType="withEffect">
                                  <p:stCondLst>
                                    <p:cond delay="0"/>
                                  </p:stCondLst>
                                  <p:childTnLst>
                                    <p:set>
                                      <p:cBhvr>
                                        <p:cTn id="342" dur="1" fill="hold">
                                          <p:stCondLst>
                                            <p:cond delay="0"/>
                                          </p:stCondLst>
                                        </p:cTn>
                                        <p:tgtEl>
                                          <p:spTgt spid="201"/>
                                        </p:tgtEl>
                                        <p:attrNameLst>
                                          <p:attrName>style.visibility</p:attrName>
                                        </p:attrNameLst>
                                      </p:cBhvr>
                                      <p:to>
                                        <p:strVal val="visible"/>
                                      </p:to>
                                    </p:set>
                                    <p:animEffect transition="in" filter="fade">
                                      <p:cBhvr>
                                        <p:cTn id="343" dur="500"/>
                                        <p:tgtEl>
                                          <p:spTgt spid="20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02"/>
                                        </p:tgtEl>
                                        <p:attrNameLst>
                                          <p:attrName>style.visibility</p:attrName>
                                        </p:attrNameLst>
                                      </p:cBhvr>
                                      <p:to>
                                        <p:strVal val="visible"/>
                                      </p:to>
                                    </p:set>
                                    <p:animEffect transition="in" filter="fade">
                                      <p:cBhvr>
                                        <p:cTn id="346" dur="500"/>
                                        <p:tgtEl>
                                          <p:spTgt spid="202"/>
                                        </p:tgtEl>
                                      </p:cBhvr>
                                    </p:animEffect>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nodeType="clickEffect">
                                  <p:stCondLst>
                                    <p:cond delay="0"/>
                                  </p:stCondLst>
                                  <p:childTnLst>
                                    <p:set>
                                      <p:cBhvr>
                                        <p:cTn id="350" dur="1" fill="hold">
                                          <p:stCondLst>
                                            <p:cond delay="0"/>
                                          </p:stCondLst>
                                        </p:cTn>
                                        <p:tgtEl>
                                          <p:spTgt spid="2"/>
                                        </p:tgtEl>
                                        <p:attrNameLst>
                                          <p:attrName>style.visibility</p:attrName>
                                        </p:attrNameLst>
                                      </p:cBhvr>
                                      <p:to>
                                        <p:strVal val="visible"/>
                                      </p:to>
                                    </p:set>
                                    <p:animEffect transition="in" filter="fade">
                                      <p:cBhvr>
                                        <p:cTn id="351" dur="500"/>
                                        <p:tgtEl>
                                          <p:spTgt spid="2"/>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32"/>
                                        </p:tgtEl>
                                        <p:attrNameLst>
                                          <p:attrName>style.visibility</p:attrName>
                                        </p:attrNameLst>
                                      </p:cBhvr>
                                      <p:to>
                                        <p:strVal val="visible"/>
                                      </p:to>
                                    </p:set>
                                    <p:animEffect transition="in" filter="fade">
                                      <p:cBhvr>
                                        <p:cTn id="354" dur="500"/>
                                        <p:tgtEl>
                                          <p:spTgt spid="32"/>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33"/>
                                        </p:tgtEl>
                                        <p:attrNameLst>
                                          <p:attrName>style.visibility</p:attrName>
                                        </p:attrNameLst>
                                      </p:cBhvr>
                                      <p:to>
                                        <p:strVal val="visible"/>
                                      </p:to>
                                    </p:set>
                                    <p:animEffect transition="in" filter="fade">
                                      <p:cBhvr>
                                        <p:cTn id="357" dur="500"/>
                                        <p:tgtEl>
                                          <p:spTgt spid="33"/>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34"/>
                                        </p:tgtEl>
                                        <p:attrNameLst>
                                          <p:attrName>style.visibility</p:attrName>
                                        </p:attrNameLst>
                                      </p:cBhvr>
                                      <p:to>
                                        <p:strVal val="visible"/>
                                      </p:to>
                                    </p:set>
                                    <p:animEffect transition="in" filter="fade">
                                      <p:cBhvr>
                                        <p:cTn id="360" dur="500"/>
                                        <p:tgtEl>
                                          <p:spTgt spid="34"/>
                                        </p:tgtEl>
                                      </p:cBhvr>
                                    </p:animEffect>
                                  </p:childTnLst>
                                </p:cTn>
                              </p:par>
                              <p:par>
                                <p:cTn id="361" presetID="10" presetClass="entr" presetSubtype="0" fill="hold" nodeType="withEffect">
                                  <p:stCondLst>
                                    <p:cond delay="0"/>
                                  </p:stCondLst>
                                  <p:childTnLst>
                                    <p:set>
                                      <p:cBhvr>
                                        <p:cTn id="362" dur="1" fill="hold">
                                          <p:stCondLst>
                                            <p:cond delay="0"/>
                                          </p:stCondLst>
                                        </p:cTn>
                                        <p:tgtEl>
                                          <p:spTgt spid="35"/>
                                        </p:tgtEl>
                                        <p:attrNameLst>
                                          <p:attrName>style.visibility</p:attrName>
                                        </p:attrNameLst>
                                      </p:cBhvr>
                                      <p:to>
                                        <p:strVal val="visible"/>
                                      </p:to>
                                    </p:set>
                                    <p:animEffect transition="in" filter="fade">
                                      <p:cBhvr>
                                        <p:cTn id="363" dur="500"/>
                                        <p:tgtEl>
                                          <p:spTgt spid="35"/>
                                        </p:tgtEl>
                                      </p:cBhvr>
                                    </p:animEffect>
                                  </p:childTnLst>
                                </p:cTn>
                              </p:par>
                              <p:par>
                                <p:cTn id="364" presetID="10" presetClass="entr" presetSubtype="0" fill="hold" nodeType="withEffect">
                                  <p:stCondLst>
                                    <p:cond delay="0"/>
                                  </p:stCondLst>
                                  <p:childTnLst>
                                    <p:set>
                                      <p:cBhvr>
                                        <p:cTn id="365" dur="1" fill="hold">
                                          <p:stCondLst>
                                            <p:cond delay="0"/>
                                          </p:stCondLst>
                                        </p:cTn>
                                        <p:tgtEl>
                                          <p:spTgt spid="36"/>
                                        </p:tgtEl>
                                        <p:attrNameLst>
                                          <p:attrName>style.visibility</p:attrName>
                                        </p:attrNameLst>
                                      </p:cBhvr>
                                      <p:to>
                                        <p:strVal val="visible"/>
                                      </p:to>
                                    </p:set>
                                    <p:animEffect transition="in" filter="fade">
                                      <p:cBhvr>
                                        <p:cTn id="366" dur="500"/>
                                        <p:tgtEl>
                                          <p:spTgt spid="36"/>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37"/>
                                        </p:tgtEl>
                                        <p:attrNameLst>
                                          <p:attrName>style.visibility</p:attrName>
                                        </p:attrNameLst>
                                      </p:cBhvr>
                                      <p:to>
                                        <p:strVal val="visible"/>
                                      </p:to>
                                    </p:set>
                                    <p:animEffect transition="in" filter="fade">
                                      <p:cBhvr>
                                        <p:cTn id="369" dur="500"/>
                                        <p:tgtEl>
                                          <p:spTgt spid="37"/>
                                        </p:tgtEl>
                                      </p:cBhvr>
                                    </p:animEffect>
                                  </p:childTnLst>
                                </p:cTn>
                              </p:par>
                              <p:par>
                                <p:cTn id="370" presetID="10" presetClass="entr" presetSubtype="0" fill="hold" nodeType="withEffect">
                                  <p:stCondLst>
                                    <p:cond delay="0"/>
                                  </p:stCondLst>
                                  <p:childTnLst>
                                    <p:set>
                                      <p:cBhvr>
                                        <p:cTn id="371" dur="1" fill="hold">
                                          <p:stCondLst>
                                            <p:cond delay="0"/>
                                          </p:stCondLst>
                                        </p:cTn>
                                        <p:tgtEl>
                                          <p:spTgt spid="38"/>
                                        </p:tgtEl>
                                        <p:attrNameLst>
                                          <p:attrName>style.visibility</p:attrName>
                                        </p:attrNameLst>
                                      </p:cBhvr>
                                      <p:to>
                                        <p:strVal val="visible"/>
                                      </p:to>
                                    </p:set>
                                    <p:animEffect transition="in" filter="fade">
                                      <p:cBhvr>
                                        <p:cTn id="372" dur="500"/>
                                        <p:tgtEl>
                                          <p:spTgt spid="38"/>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39"/>
                                        </p:tgtEl>
                                        <p:attrNameLst>
                                          <p:attrName>style.visibility</p:attrName>
                                        </p:attrNameLst>
                                      </p:cBhvr>
                                      <p:to>
                                        <p:strVal val="visible"/>
                                      </p:to>
                                    </p:set>
                                    <p:animEffect transition="in" filter="fade">
                                      <p:cBhvr>
                                        <p:cTn id="375" dur="500"/>
                                        <p:tgtEl>
                                          <p:spTgt spid="39"/>
                                        </p:tgtEl>
                                      </p:cBhvr>
                                    </p:animEffect>
                                  </p:childTnLst>
                                </p:cTn>
                              </p:par>
                              <p:par>
                                <p:cTn id="376" presetID="10" presetClass="entr" presetSubtype="0" fill="hold" nodeType="withEffect">
                                  <p:stCondLst>
                                    <p:cond delay="0"/>
                                  </p:stCondLst>
                                  <p:childTnLst>
                                    <p:set>
                                      <p:cBhvr>
                                        <p:cTn id="377" dur="1" fill="hold">
                                          <p:stCondLst>
                                            <p:cond delay="0"/>
                                          </p:stCondLst>
                                        </p:cTn>
                                        <p:tgtEl>
                                          <p:spTgt spid="40"/>
                                        </p:tgtEl>
                                        <p:attrNameLst>
                                          <p:attrName>style.visibility</p:attrName>
                                        </p:attrNameLst>
                                      </p:cBhvr>
                                      <p:to>
                                        <p:strVal val="visible"/>
                                      </p:to>
                                    </p:set>
                                    <p:animEffect transition="in" filter="fade">
                                      <p:cBhvr>
                                        <p:cTn id="378" dur="500"/>
                                        <p:tgtEl>
                                          <p:spTgt spid="40"/>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41"/>
                                        </p:tgtEl>
                                        <p:attrNameLst>
                                          <p:attrName>style.visibility</p:attrName>
                                        </p:attrNameLst>
                                      </p:cBhvr>
                                      <p:to>
                                        <p:strVal val="visible"/>
                                      </p:to>
                                    </p:set>
                                    <p:animEffect transition="in" filter="fade">
                                      <p:cBhvr>
                                        <p:cTn id="381" dur="500"/>
                                        <p:tgtEl>
                                          <p:spTgt spid="41"/>
                                        </p:tgtEl>
                                      </p:cBhvr>
                                    </p:animEffect>
                                  </p:childTnLst>
                                </p:cTn>
                              </p:par>
                              <p:par>
                                <p:cTn id="382" presetID="10" presetClass="entr" presetSubtype="0" fill="hold" nodeType="withEffect">
                                  <p:stCondLst>
                                    <p:cond delay="0"/>
                                  </p:stCondLst>
                                  <p:childTnLst>
                                    <p:set>
                                      <p:cBhvr>
                                        <p:cTn id="383" dur="1" fill="hold">
                                          <p:stCondLst>
                                            <p:cond delay="0"/>
                                          </p:stCondLst>
                                        </p:cTn>
                                        <p:tgtEl>
                                          <p:spTgt spid="42"/>
                                        </p:tgtEl>
                                        <p:attrNameLst>
                                          <p:attrName>style.visibility</p:attrName>
                                        </p:attrNameLst>
                                      </p:cBhvr>
                                      <p:to>
                                        <p:strVal val="visible"/>
                                      </p:to>
                                    </p:set>
                                    <p:animEffect transition="in" filter="fade">
                                      <p:cBhvr>
                                        <p:cTn id="384" dur="500"/>
                                        <p:tgtEl>
                                          <p:spTgt spid="42"/>
                                        </p:tgtEl>
                                      </p:cBhvr>
                                    </p:animEffect>
                                  </p:childTnLst>
                                </p:cTn>
                              </p:par>
                              <p:par>
                                <p:cTn id="385" presetID="10" presetClass="entr" presetSubtype="0" fill="hold" nodeType="withEffect">
                                  <p:stCondLst>
                                    <p:cond delay="0"/>
                                  </p:stCondLst>
                                  <p:childTnLst>
                                    <p:set>
                                      <p:cBhvr>
                                        <p:cTn id="386" dur="1" fill="hold">
                                          <p:stCondLst>
                                            <p:cond delay="0"/>
                                          </p:stCondLst>
                                        </p:cTn>
                                        <p:tgtEl>
                                          <p:spTgt spid="43"/>
                                        </p:tgtEl>
                                        <p:attrNameLst>
                                          <p:attrName>style.visibility</p:attrName>
                                        </p:attrNameLst>
                                      </p:cBhvr>
                                      <p:to>
                                        <p:strVal val="visible"/>
                                      </p:to>
                                    </p:set>
                                    <p:animEffect transition="in" filter="fade">
                                      <p:cBhvr>
                                        <p:cTn id="387" dur="500"/>
                                        <p:tgtEl>
                                          <p:spTgt spid="43"/>
                                        </p:tgtEl>
                                      </p:cBhvr>
                                    </p:animEffect>
                                  </p:childTnLst>
                                </p:cTn>
                              </p:par>
                              <p:par>
                                <p:cTn id="388" presetID="10" presetClass="entr" presetSubtype="0" fill="hold" nodeType="withEffect">
                                  <p:stCondLst>
                                    <p:cond delay="0"/>
                                  </p:stCondLst>
                                  <p:childTnLst>
                                    <p:set>
                                      <p:cBhvr>
                                        <p:cTn id="389" dur="1" fill="hold">
                                          <p:stCondLst>
                                            <p:cond delay="0"/>
                                          </p:stCondLst>
                                        </p:cTn>
                                        <p:tgtEl>
                                          <p:spTgt spid="44"/>
                                        </p:tgtEl>
                                        <p:attrNameLst>
                                          <p:attrName>style.visibility</p:attrName>
                                        </p:attrNameLst>
                                      </p:cBhvr>
                                      <p:to>
                                        <p:strVal val="visible"/>
                                      </p:to>
                                    </p:set>
                                    <p:animEffect transition="in" filter="fade">
                                      <p:cBhvr>
                                        <p:cTn id="390" dur="500"/>
                                        <p:tgtEl>
                                          <p:spTgt spid="44"/>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45"/>
                                        </p:tgtEl>
                                        <p:attrNameLst>
                                          <p:attrName>style.visibility</p:attrName>
                                        </p:attrNameLst>
                                      </p:cBhvr>
                                      <p:to>
                                        <p:strVal val="visible"/>
                                      </p:to>
                                    </p:set>
                                    <p:animEffect transition="in" filter="fade">
                                      <p:cBhvr>
                                        <p:cTn id="393" dur="500"/>
                                        <p:tgtEl>
                                          <p:spTgt spid="45"/>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46"/>
                                        </p:tgtEl>
                                        <p:attrNameLst>
                                          <p:attrName>style.visibility</p:attrName>
                                        </p:attrNameLst>
                                      </p:cBhvr>
                                      <p:to>
                                        <p:strVal val="visible"/>
                                      </p:to>
                                    </p:set>
                                    <p:animEffect transition="in" filter="fade">
                                      <p:cBhvr>
                                        <p:cTn id="396" dur="500"/>
                                        <p:tgtEl>
                                          <p:spTgt spid="46"/>
                                        </p:tgtEl>
                                      </p:cBhvr>
                                    </p:animEffect>
                                  </p:childTnLst>
                                </p:cTn>
                              </p:par>
                              <p:par>
                                <p:cTn id="397" presetID="10" presetClass="entr" presetSubtype="0" fill="hold" grpId="0" nodeType="withEffect">
                                  <p:stCondLst>
                                    <p:cond delay="0"/>
                                  </p:stCondLst>
                                  <p:childTnLst>
                                    <p:set>
                                      <p:cBhvr>
                                        <p:cTn id="398" dur="1" fill="hold">
                                          <p:stCondLst>
                                            <p:cond delay="0"/>
                                          </p:stCondLst>
                                        </p:cTn>
                                        <p:tgtEl>
                                          <p:spTgt spid="73"/>
                                        </p:tgtEl>
                                        <p:attrNameLst>
                                          <p:attrName>style.visibility</p:attrName>
                                        </p:attrNameLst>
                                      </p:cBhvr>
                                      <p:to>
                                        <p:strVal val="visible"/>
                                      </p:to>
                                    </p:set>
                                    <p:animEffect transition="in" filter="fade">
                                      <p:cBhvr>
                                        <p:cTn id="399" dur="500"/>
                                        <p:tgtEl>
                                          <p:spTgt spid="73"/>
                                        </p:tgtEl>
                                      </p:cBhvr>
                                    </p:animEffect>
                                  </p:childTnLst>
                                </p:cTn>
                              </p:par>
                              <p:par>
                                <p:cTn id="400" presetID="10" presetClass="entr" presetSubtype="0" fill="hold" nodeType="withEffect">
                                  <p:stCondLst>
                                    <p:cond delay="0"/>
                                  </p:stCondLst>
                                  <p:childTnLst>
                                    <p:set>
                                      <p:cBhvr>
                                        <p:cTn id="401" dur="1" fill="hold">
                                          <p:stCondLst>
                                            <p:cond delay="0"/>
                                          </p:stCondLst>
                                        </p:cTn>
                                        <p:tgtEl>
                                          <p:spTgt spid="183"/>
                                        </p:tgtEl>
                                        <p:attrNameLst>
                                          <p:attrName>style.visibility</p:attrName>
                                        </p:attrNameLst>
                                      </p:cBhvr>
                                      <p:to>
                                        <p:strVal val="visible"/>
                                      </p:to>
                                    </p:set>
                                    <p:animEffect transition="in" filter="fade">
                                      <p:cBhvr>
                                        <p:cTn id="402" dur="500"/>
                                        <p:tgtEl>
                                          <p:spTgt spid="183"/>
                                        </p:tgtEl>
                                      </p:cBhvr>
                                    </p:animEffect>
                                  </p:childTnLst>
                                </p:cTn>
                              </p:par>
                              <p:par>
                                <p:cTn id="403" presetID="10" presetClass="entr" presetSubtype="0" fill="hold" grpId="0" nodeType="withEffect">
                                  <p:stCondLst>
                                    <p:cond delay="0"/>
                                  </p:stCondLst>
                                  <p:childTnLst>
                                    <p:set>
                                      <p:cBhvr>
                                        <p:cTn id="404" dur="1" fill="hold">
                                          <p:stCondLst>
                                            <p:cond delay="0"/>
                                          </p:stCondLst>
                                        </p:cTn>
                                        <p:tgtEl>
                                          <p:spTgt spid="184"/>
                                        </p:tgtEl>
                                        <p:attrNameLst>
                                          <p:attrName>style.visibility</p:attrName>
                                        </p:attrNameLst>
                                      </p:cBhvr>
                                      <p:to>
                                        <p:strVal val="visible"/>
                                      </p:to>
                                    </p:set>
                                    <p:animEffect transition="in" filter="fade">
                                      <p:cBhvr>
                                        <p:cTn id="405" dur="500"/>
                                        <p:tgtEl>
                                          <p:spTgt spid="184"/>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191"/>
                                        </p:tgtEl>
                                        <p:attrNameLst>
                                          <p:attrName>style.visibility</p:attrName>
                                        </p:attrNameLst>
                                      </p:cBhvr>
                                      <p:to>
                                        <p:strVal val="visible"/>
                                      </p:to>
                                    </p:set>
                                    <p:animEffect transition="in" filter="fade">
                                      <p:cBhvr>
                                        <p:cTn id="408" dur="500"/>
                                        <p:tgtEl>
                                          <p:spTgt spid="191"/>
                                        </p:tgtEl>
                                      </p:cBhvr>
                                    </p:animEffect>
                                  </p:childTnLst>
                                </p:cTn>
                              </p:par>
                              <p:par>
                                <p:cTn id="409" presetID="10" presetClass="entr" presetSubtype="0" fill="hold" nodeType="withEffect">
                                  <p:stCondLst>
                                    <p:cond delay="0"/>
                                  </p:stCondLst>
                                  <p:childTnLst>
                                    <p:set>
                                      <p:cBhvr>
                                        <p:cTn id="410" dur="1" fill="hold">
                                          <p:stCondLst>
                                            <p:cond delay="0"/>
                                          </p:stCondLst>
                                        </p:cTn>
                                        <p:tgtEl>
                                          <p:spTgt spid="185"/>
                                        </p:tgtEl>
                                        <p:attrNameLst>
                                          <p:attrName>style.visibility</p:attrName>
                                        </p:attrNameLst>
                                      </p:cBhvr>
                                      <p:to>
                                        <p:strVal val="visible"/>
                                      </p:to>
                                    </p:set>
                                    <p:animEffect transition="in" filter="fade">
                                      <p:cBhvr>
                                        <p:cTn id="411" dur="500"/>
                                        <p:tgtEl>
                                          <p:spTgt spid="185"/>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104"/>
                                        </p:tgtEl>
                                        <p:attrNameLst>
                                          <p:attrName>style.visibility</p:attrName>
                                        </p:attrNameLst>
                                      </p:cBhvr>
                                      <p:to>
                                        <p:strVal val="visible"/>
                                      </p:to>
                                    </p:set>
                                    <p:animEffect transition="in" filter="fade">
                                      <p:cBhvr>
                                        <p:cTn id="414" dur="500"/>
                                        <p:tgtEl>
                                          <p:spTgt spid="104"/>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178"/>
                                        </p:tgtEl>
                                        <p:attrNameLst>
                                          <p:attrName>style.visibility</p:attrName>
                                        </p:attrNameLst>
                                      </p:cBhvr>
                                      <p:to>
                                        <p:strVal val="visible"/>
                                      </p:to>
                                    </p:set>
                                    <p:animEffect transition="in" filter="fade">
                                      <p:cBhvr>
                                        <p:cTn id="417" dur="500"/>
                                        <p:tgtEl>
                                          <p:spTgt spid="178"/>
                                        </p:tgtEl>
                                      </p:cBhvr>
                                    </p:animEffect>
                                  </p:childTnLst>
                                </p:cTn>
                              </p:par>
                              <p:par>
                                <p:cTn id="418" presetID="10" presetClass="entr" presetSubtype="0" fill="hold" nodeType="withEffect">
                                  <p:stCondLst>
                                    <p:cond delay="0"/>
                                  </p:stCondLst>
                                  <p:childTnLst>
                                    <p:set>
                                      <p:cBhvr>
                                        <p:cTn id="419" dur="1" fill="hold">
                                          <p:stCondLst>
                                            <p:cond delay="0"/>
                                          </p:stCondLst>
                                        </p:cTn>
                                        <p:tgtEl>
                                          <p:spTgt spid="177"/>
                                        </p:tgtEl>
                                        <p:attrNameLst>
                                          <p:attrName>style.visibility</p:attrName>
                                        </p:attrNameLst>
                                      </p:cBhvr>
                                      <p:to>
                                        <p:strVal val="visible"/>
                                      </p:to>
                                    </p:set>
                                    <p:animEffect transition="in" filter="fade">
                                      <p:cBhvr>
                                        <p:cTn id="420" dur="500"/>
                                        <p:tgtEl>
                                          <p:spTgt spid="177"/>
                                        </p:tgtEl>
                                      </p:cBhvr>
                                    </p:animEffect>
                                  </p:childTnLst>
                                </p:cTn>
                              </p:par>
                              <p:par>
                                <p:cTn id="421" presetID="10" presetClass="entr" presetSubtype="0" fill="hold" nodeType="withEffect">
                                  <p:stCondLst>
                                    <p:cond delay="0"/>
                                  </p:stCondLst>
                                  <p:childTnLst>
                                    <p:set>
                                      <p:cBhvr>
                                        <p:cTn id="422" dur="1" fill="hold">
                                          <p:stCondLst>
                                            <p:cond delay="0"/>
                                          </p:stCondLst>
                                        </p:cTn>
                                        <p:tgtEl>
                                          <p:spTgt spid="175"/>
                                        </p:tgtEl>
                                        <p:attrNameLst>
                                          <p:attrName>style.visibility</p:attrName>
                                        </p:attrNameLst>
                                      </p:cBhvr>
                                      <p:to>
                                        <p:strVal val="visible"/>
                                      </p:to>
                                    </p:set>
                                    <p:animEffect transition="in" filter="fade">
                                      <p:cBhvr>
                                        <p:cTn id="423" dur="500"/>
                                        <p:tgtEl>
                                          <p:spTgt spid="175"/>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176"/>
                                        </p:tgtEl>
                                        <p:attrNameLst>
                                          <p:attrName>style.visibility</p:attrName>
                                        </p:attrNameLst>
                                      </p:cBhvr>
                                      <p:to>
                                        <p:strVal val="visible"/>
                                      </p:to>
                                    </p:set>
                                    <p:animEffect transition="in" filter="fade">
                                      <p:cBhvr>
                                        <p:cTn id="426" dur="500"/>
                                        <p:tgtEl>
                                          <p:spTgt spid="176"/>
                                        </p:tgtEl>
                                      </p:cBhvr>
                                    </p:animEffect>
                                  </p:childTnLst>
                                </p:cTn>
                              </p:par>
                              <p:par>
                                <p:cTn id="427" presetID="10" presetClass="entr" presetSubtype="0" fill="hold" grpId="0" nodeType="withEffect">
                                  <p:stCondLst>
                                    <p:cond delay="0"/>
                                  </p:stCondLst>
                                  <p:childTnLst>
                                    <p:set>
                                      <p:cBhvr>
                                        <p:cTn id="428" dur="1" fill="hold">
                                          <p:stCondLst>
                                            <p:cond delay="0"/>
                                          </p:stCondLst>
                                        </p:cTn>
                                        <p:tgtEl>
                                          <p:spTgt spid="168"/>
                                        </p:tgtEl>
                                        <p:attrNameLst>
                                          <p:attrName>style.visibility</p:attrName>
                                        </p:attrNameLst>
                                      </p:cBhvr>
                                      <p:to>
                                        <p:strVal val="visible"/>
                                      </p:to>
                                    </p:set>
                                    <p:animEffect transition="in" filter="fade">
                                      <p:cBhvr>
                                        <p:cTn id="429" dur="500"/>
                                        <p:tgtEl>
                                          <p:spTgt spid="168"/>
                                        </p:tgtEl>
                                      </p:cBhvr>
                                    </p:animEffect>
                                  </p:childTnLst>
                                </p:cTn>
                              </p:par>
                              <p:par>
                                <p:cTn id="430" presetID="10" presetClass="entr" presetSubtype="0" fill="hold" nodeType="withEffect">
                                  <p:stCondLst>
                                    <p:cond delay="0"/>
                                  </p:stCondLst>
                                  <p:childTnLst>
                                    <p:set>
                                      <p:cBhvr>
                                        <p:cTn id="431" dur="1" fill="hold">
                                          <p:stCondLst>
                                            <p:cond delay="0"/>
                                          </p:stCondLst>
                                        </p:cTn>
                                        <p:tgtEl>
                                          <p:spTgt spid="174"/>
                                        </p:tgtEl>
                                        <p:attrNameLst>
                                          <p:attrName>style.visibility</p:attrName>
                                        </p:attrNameLst>
                                      </p:cBhvr>
                                      <p:to>
                                        <p:strVal val="visible"/>
                                      </p:to>
                                    </p:set>
                                    <p:animEffect transition="in" filter="fade">
                                      <p:cBhvr>
                                        <p:cTn id="432" dur="500"/>
                                        <p:tgtEl>
                                          <p:spTgt spid="174"/>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173"/>
                                        </p:tgtEl>
                                        <p:attrNameLst>
                                          <p:attrName>style.visibility</p:attrName>
                                        </p:attrNameLst>
                                      </p:cBhvr>
                                      <p:to>
                                        <p:strVal val="visible"/>
                                      </p:to>
                                    </p:set>
                                    <p:animEffect transition="in" filter="fade">
                                      <p:cBhvr>
                                        <p:cTn id="435" dur="500"/>
                                        <p:tgtEl>
                                          <p:spTgt spid="173"/>
                                        </p:tgtEl>
                                      </p:cBhvr>
                                    </p:animEffect>
                                  </p:childTnLst>
                                </p:cTn>
                              </p:par>
                              <p:par>
                                <p:cTn id="436" presetID="10" presetClass="entr" presetSubtype="0" fill="hold" nodeType="withEffect">
                                  <p:stCondLst>
                                    <p:cond delay="0"/>
                                  </p:stCondLst>
                                  <p:childTnLst>
                                    <p:set>
                                      <p:cBhvr>
                                        <p:cTn id="437" dur="1" fill="hold">
                                          <p:stCondLst>
                                            <p:cond delay="0"/>
                                          </p:stCondLst>
                                        </p:cTn>
                                        <p:tgtEl>
                                          <p:spTgt spid="172"/>
                                        </p:tgtEl>
                                        <p:attrNameLst>
                                          <p:attrName>style.visibility</p:attrName>
                                        </p:attrNameLst>
                                      </p:cBhvr>
                                      <p:to>
                                        <p:strVal val="visible"/>
                                      </p:to>
                                    </p:set>
                                    <p:animEffect transition="in" filter="fade">
                                      <p:cBhvr>
                                        <p:cTn id="438" dur="500"/>
                                        <p:tgtEl>
                                          <p:spTgt spid="172"/>
                                        </p:tgtEl>
                                      </p:cBhvr>
                                    </p:animEffect>
                                  </p:childTnLst>
                                </p:cTn>
                              </p:par>
                              <p:par>
                                <p:cTn id="439" presetID="10" presetClass="entr" presetSubtype="0" fill="hold" nodeType="withEffect">
                                  <p:stCondLst>
                                    <p:cond delay="0"/>
                                  </p:stCondLst>
                                  <p:childTnLst>
                                    <p:set>
                                      <p:cBhvr>
                                        <p:cTn id="440" dur="1" fill="hold">
                                          <p:stCondLst>
                                            <p:cond delay="0"/>
                                          </p:stCondLst>
                                        </p:cTn>
                                        <p:tgtEl>
                                          <p:spTgt spid="180"/>
                                        </p:tgtEl>
                                        <p:attrNameLst>
                                          <p:attrName>style.visibility</p:attrName>
                                        </p:attrNameLst>
                                      </p:cBhvr>
                                      <p:to>
                                        <p:strVal val="visible"/>
                                      </p:to>
                                    </p:set>
                                    <p:animEffect transition="in" filter="fade">
                                      <p:cBhvr>
                                        <p:cTn id="441" dur="500"/>
                                        <p:tgtEl>
                                          <p:spTgt spid="180"/>
                                        </p:tgtEl>
                                      </p:cBhvr>
                                    </p:animEffect>
                                  </p:childTnLst>
                                </p:cTn>
                              </p:par>
                              <p:par>
                                <p:cTn id="442" presetID="10" presetClass="entr" presetSubtype="0" fill="hold" grpId="0" nodeType="withEffect">
                                  <p:stCondLst>
                                    <p:cond delay="0"/>
                                  </p:stCondLst>
                                  <p:childTnLst>
                                    <p:set>
                                      <p:cBhvr>
                                        <p:cTn id="443" dur="1" fill="hold">
                                          <p:stCondLst>
                                            <p:cond delay="0"/>
                                          </p:stCondLst>
                                        </p:cTn>
                                        <p:tgtEl>
                                          <p:spTgt spid="182"/>
                                        </p:tgtEl>
                                        <p:attrNameLst>
                                          <p:attrName>style.visibility</p:attrName>
                                        </p:attrNameLst>
                                      </p:cBhvr>
                                      <p:to>
                                        <p:strVal val="visible"/>
                                      </p:to>
                                    </p:set>
                                    <p:animEffect transition="in" filter="fade">
                                      <p:cBhvr>
                                        <p:cTn id="444" dur="500"/>
                                        <p:tgtEl>
                                          <p:spTgt spid="182"/>
                                        </p:tgtEl>
                                      </p:cBhvr>
                                    </p:animEffect>
                                  </p:childTnLst>
                                </p:cTn>
                              </p:par>
                              <p:par>
                                <p:cTn id="445" presetID="10" presetClass="entr" presetSubtype="0" fill="hold" grpId="0" nodeType="withEffect">
                                  <p:stCondLst>
                                    <p:cond delay="0"/>
                                  </p:stCondLst>
                                  <p:childTnLst>
                                    <p:set>
                                      <p:cBhvr>
                                        <p:cTn id="446" dur="1" fill="hold">
                                          <p:stCondLst>
                                            <p:cond delay="0"/>
                                          </p:stCondLst>
                                        </p:cTn>
                                        <p:tgtEl>
                                          <p:spTgt spid="181"/>
                                        </p:tgtEl>
                                        <p:attrNameLst>
                                          <p:attrName>style.visibility</p:attrName>
                                        </p:attrNameLst>
                                      </p:cBhvr>
                                      <p:to>
                                        <p:strVal val="visible"/>
                                      </p:to>
                                    </p:set>
                                    <p:animEffect transition="in" filter="fade">
                                      <p:cBhvr>
                                        <p:cTn id="447" dur="500"/>
                                        <p:tgtEl>
                                          <p:spTgt spid="181"/>
                                        </p:tgtEl>
                                      </p:cBhvr>
                                    </p:animEffect>
                                  </p:childTnLst>
                                </p:cTn>
                              </p:par>
                              <p:par>
                                <p:cTn id="448" presetID="10" presetClass="entr" presetSubtype="0" fill="hold" nodeType="withEffect">
                                  <p:stCondLst>
                                    <p:cond delay="0"/>
                                  </p:stCondLst>
                                  <p:childTnLst>
                                    <p:set>
                                      <p:cBhvr>
                                        <p:cTn id="449" dur="1" fill="hold">
                                          <p:stCondLst>
                                            <p:cond delay="0"/>
                                          </p:stCondLst>
                                        </p:cTn>
                                        <p:tgtEl>
                                          <p:spTgt spid="179"/>
                                        </p:tgtEl>
                                        <p:attrNameLst>
                                          <p:attrName>style.visibility</p:attrName>
                                        </p:attrNameLst>
                                      </p:cBhvr>
                                      <p:to>
                                        <p:strVal val="visible"/>
                                      </p:to>
                                    </p:set>
                                    <p:animEffect transition="in" filter="fade">
                                      <p:cBhvr>
                                        <p:cTn id="450" dur="500"/>
                                        <p:tgtEl>
                                          <p:spTgt spid="179"/>
                                        </p:tgtEl>
                                      </p:cBhvr>
                                    </p:animEffect>
                                  </p:childTnLst>
                                </p:cTn>
                              </p:par>
                              <p:par>
                                <p:cTn id="451" presetID="10" presetClass="entr" presetSubtype="0" fill="hold" nodeType="withEffect">
                                  <p:stCondLst>
                                    <p:cond delay="0"/>
                                  </p:stCondLst>
                                  <p:childTnLst>
                                    <p:set>
                                      <p:cBhvr>
                                        <p:cTn id="452" dur="1" fill="hold">
                                          <p:stCondLst>
                                            <p:cond delay="0"/>
                                          </p:stCondLst>
                                        </p:cTn>
                                        <p:tgtEl>
                                          <p:spTgt spid="171"/>
                                        </p:tgtEl>
                                        <p:attrNameLst>
                                          <p:attrName>style.visibility</p:attrName>
                                        </p:attrNameLst>
                                      </p:cBhvr>
                                      <p:to>
                                        <p:strVal val="visible"/>
                                      </p:to>
                                    </p:set>
                                    <p:animEffect transition="in" filter="fade">
                                      <p:cBhvr>
                                        <p:cTn id="453" dur="500"/>
                                        <p:tgtEl>
                                          <p:spTgt spid="171"/>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67"/>
                                        </p:tgtEl>
                                        <p:attrNameLst>
                                          <p:attrName>style.visibility</p:attrName>
                                        </p:attrNameLst>
                                      </p:cBhvr>
                                      <p:to>
                                        <p:strVal val="visible"/>
                                      </p:to>
                                    </p:set>
                                    <p:animEffect transition="in" filter="fade">
                                      <p:cBhvr>
                                        <p:cTn id="456" dur="500"/>
                                        <p:tgtEl>
                                          <p:spTgt spid="167"/>
                                        </p:tgtEl>
                                      </p:cBhvr>
                                    </p:animEffect>
                                  </p:childTnLst>
                                </p:cTn>
                              </p:par>
                              <p:par>
                                <p:cTn id="457" presetID="10" presetClass="entr" presetSubtype="0" fill="hold" grpId="0" nodeType="withEffect">
                                  <p:stCondLst>
                                    <p:cond delay="0"/>
                                  </p:stCondLst>
                                  <p:childTnLst>
                                    <p:set>
                                      <p:cBhvr>
                                        <p:cTn id="458" dur="1" fill="hold">
                                          <p:stCondLst>
                                            <p:cond delay="0"/>
                                          </p:stCondLst>
                                        </p:cTn>
                                        <p:tgtEl>
                                          <p:spTgt spid="169"/>
                                        </p:tgtEl>
                                        <p:attrNameLst>
                                          <p:attrName>style.visibility</p:attrName>
                                        </p:attrNameLst>
                                      </p:cBhvr>
                                      <p:to>
                                        <p:strVal val="visible"/>
                                      </p:to>
                                    </p:set>
                                    <p:animEffect transition="in" filter="fade">
                                      <p:cBhvr>
                                        <p:cTn id="459" dur="500"/>
                                        <p:tgtEl>
                                          <p:spTgt spid="169"/>
                                        </p:tgtEl>
                                      </p:cBhvr>
                                    </p:animEffect>
                                  </p:childTnLst>
                                </p:cTn>
                              </p:par>
                              <p:par>
                                <p:cTn id="460" presetID="10" presetClass="entr" presetSubtype="0" fill="hold" nodeType="withEffect">
                                  <p:stCondLst>
                                    <p:cond delay="0"/>
                                  </p:stCondLst>
                                  <p:childTnLst>
                                    <p:set>
                                      <p:cBhvr>
                                        <p:cTn id="461" dur="1" fill="hold">
                                          <p:stCondLst>
                                            <p:cond delay="0"/>
                                          </p:stCondLst>
                                        </p:cTn>
                                        <p:tgtEl>
                                          <p:spTgt spid="170"/>
                                        </p:tgtEl>
                                        <p:attrNameLst>
                                          <p:attrName>style.visibility</p:attrName>
                                        </p:attrNameLst>
                                      </p:cBhvr>
                                      <p:to>
                                        <p:strVal val="visible"/>
                                      </p:to>
                                    </p:set>
                                    <p:animEffect transition="in" filter="fade">
                                      <p:cBhvr>
                                        <p:cTn id="462" dur="500"/>
                                        <p:tgtEl>
                                          <p:spTgt spid="170"/>
                                        </p:tgtEl>
                                      </p:cBhvr>
                                    </p:animEffect>
                                  </p:childTnLst>
                                </p:cTn>
                              </p:par>
                              <p:par>
                                <p:cTn id="463" presetID="10" presetClass="entr" presetSubtype="0" fill="hold" grpId="0" nodeType="withEffect">
                                  <p:stCondLst>
                                    <p:cond delay="0"/>
                                  </p:stCondLst>
                                  <p:childTnLst>
                                    <p:set>
                                      <p:cBhvr>
                                        <p:cTn id="464" dur="1" fill="hold">
                                          <p:stCondLst>
                                            <p:cond delay="0"/>
                                          </p:stCondLst>
                                        </p:cTn>
                                        <p:tgtEl>
                                          <p:spTgt spid="75"/>
                                        </p:tgtEl>
                                        <p:attrNameLst>
                                          <p:attrName>style.visibility</p:attrName>
                                        </p:attrNameLst>
                                      </p:cBhvr>
                                      <p:to>
                                        <p:strVal val="visible"/>
                                      </p:to>
                                    </p:set>
                                    <p:animEffect transition="in" filter="fade">
                                      <p:cBhvr>
                                        <p:cTn id="465" dur="500"/>
                                        <p:tgtEl>
                                          <p:spTgt spid="75"/>
                                        </p:tgtEl>
                                      </p:cBhvr>
                                    </p:animEffect>
                                  </p:childTnLst>
                                </p:cTn>
                              </p:par>
                              <p:par>
                                <p:cTn id="466" presetID="10" presetClass="entr" presetSubtype="0" fill="hold" grpId="0" nodeType="withEffect">
                                  <p:stCondLst>
                                    <p:cond delay="0"/>
                                  </p:stCondLst>
                                  <p:childTnLst>
                                    <p:set>
                                      <p:cBhvr>
                                        <p:cTn id="467" dur="1" fill="hold">
                                          <p:stCondLst>
                                            <p:cond delay="0"/>
                                          </p:stCondLst>
                                        </p:cTn>
                                        <p:tgtEl>
                                          <p:spTgt spid="192"/>
                                        </p:tgtEl>
                                        <p:attrNameLst>
                                          <p:attrName>style.visibility</p:attrName>
                                        </p:attrNameLst>
                                      </p:cBhvr>
                                      <p:to>
                                        <p:strVal val="visible"/>
                                      </p:to>
                                    </p:set>
                                    <p:animEffect transition="in" filter="fade">
                                      <p:cBhvr>
                                        <p:cTn id="4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32" grpId="0"/>
      <p:bldP spid="33" grpId="0"/>
      <p:bldP spid="34" grpId="0"/>
      <p:bldP spid="37" grpId="0"/>
      <p:bldP spid="39" grpId="0"/>
      <p:bldP spid="41" grpId="0"/>
      <p:bldP spid="45" grpId="0"/>
      <p:bldP spid="46" grpId="0"/>
      <p:bldP spid="53" grpId="0"/>
      <p:bldP spid="54" grpId="0"/>
      <p:bldP spid="55" grpId="0"/>
      <p:bldP spid="56" grpId="0"/>
      <p:bldP spid="57" grpId="0"/>
      <p:bldP spid="61" grpId="0"/>
      <p:bldP spid="62" grpId="0"/>
      <p:bldP spid="63" grpId="0"/>
      <p:bldP spid="64" grpId="0"/>
      <p:bldP spid="65" grpId="0"/>
      <p:bldP spid="66" grpId="0"/>
      <p:bldP spid="69" grpId="0"/>
      <p:bldP spid="71" grpId="0"/>
      <p:bldP spid="73" grpId="0"/>
      <p:bldP spid="74" grpId="0"/>
      <p:bldP spid="75" grpId="0"/>
      <p:bldP spid="96" grpId="0"/>
      <p:bldP spid="97" grpId="0"/>
      <p:bldP spid="100" grpId="0"/>
      <p:bldP spid="101" grpId="0"/>
      <p:bldP spid="102" grpId="0"/>
      <p:bldP spid="103" grpId="0"/>
      <p:bldP spid="104" grpId="0"/>
      <p:bldP spid="105" grpId="0"/>
      <p:bldP spid="106" grpId="0"/>
      <p:bldP spid="111" grpId="0"/>
      <p:bldP spid="115" grpId="0"/>
      <p:bldP spid="118" grpId="0"/>
      <p:bldP spid="120" grpId="0"/>
      <p:bldP spid="122" grpId="0"/>
      <p:bldP spid="124" grpId="0"/>
      <p:bldP spid="125" grpId="0"/>
      <p:bldP spid="128" grpId="0"/>
      <p:bldP spid="129" grpId="0"/>
      <p:bldP spid="130" grpId="0"/>
      <p:bldP spid="132" grpId="0"/>
      <p:bldP spid="133" grpId="0"/>
      <p:bldP spid="134" grpId="0"/>
      <p:bldP spid="135" grpId="0"/>
      <p:bldP spid="136" grpId="0"/>
      <p:bldP spid="137" grpId="0"/>
      <p:bldP spid="138" grpId="0"/>
      <p:bldP spid="143" grpId="0"/>
      <p:bldP spid="145" grpId="0"/>
      <p:bldP spid="146" grpId="0"/>
      <p:bldP spid="147" grpId="0"/>
      <p:bldP spid="148" grpId="0"/>
      <p:bldP spid="151" grpId="0"/>
      <p:bldP spid="152" grpId="0"/>
      <p:bldP spid="153" grpId="0"/>
      <p:bldP spid="158" grpId="0"/>
      <p:bldP spid="161" grpId="0"/>
      <p:bldP spid="163" grpId="0"/>
      <p:bldP spid="165" grpId="0"/>
      <p:bldP spid="166" grpId="0"/>
      <p:bldP spid="167" grpId="0"/>
      <p:bldP spid="168" grpId="0"/>
      <p:bldP spid="169" grpId="0"/>
      <p:bldP spid="173" grpId="0"/>
      <p:bldP spid="176" grpId="0"/>
      <p:bldP spid="178" grpId="0"/>
      <p:bldP spid="181" grpId="0"/>
      <p:bldP spid="182" grpId="0"/>
      <p:bldP spid="184" grpId="0"/>
      <p:bldP spid="187" grpId="0"/>
      <p:bldP spid="189" grpId="0"/>
      <p:bldP spid="191" grpId="0" animBg="1"/>
      <p:bldP spid="192" grpId="0" animBg="1"/>
      <p:bldP spid="193" grpId="0" animBg="1"/>
      <p:bldP spid="195" grpId="0"/>
      <p:bldP spid="200" grpId="0"/>
      <p:bldP spid="2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0" descr="An overview of all the services offered by Azurte">
            <a:extLst>
              <a:ext uri="{FF2B5EF4-FFF2-40B4-BE49-F238E27FC236}">
                <a16:creationId xmlns:a16="http://schemas.microsoft.com/office/drawing/2014/main" id="{4B2164CA-7A81-4CCC-B98D-A908AC5568DD}"/>
              </a:ext>
            </a:extLst>
          </p:cNvPr>
          <p:cNvSpPr/>
          <p:nvPr/>
        </p:nvSpPr>
        <p:spPr bwMode="auto">
          <a:xfrm>
            <a:off x="1556236" y="1365318"/>
            <a:ext cx="256434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4" name="Rectangle 30" descr="An overview of all the services offered by Azurte">
            <a:extLst>
              <a:ext uri="{FF2B5EF4-FFF2-40B4-BE49-F238E27FC236}">
                <a16:creationId xmlns:a16="http://schemas.microsoft.com/office/drawing/2014/main" id="{058602BB-2443-4EE0-8D42-67B1D0BC8701}"/>
              </a:ext>
            </a:extLst>
          </p:cNvPr>
          <p:cNvSpPr/>
          <p:nvPr/>
        </p:nvSpPr>
        <p:spPr bwMode="auto">
          <a:xfrm>
            <a:off x="1556221" y="2383358"/>
            <a:ext cx="2563200" cy="1036724"/>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 name="Rectangle 30" descr="An overview of all the services offered by Azurte">
            <a:extLst>
              <a:ext uri="{FF2B5EF4-FFF2-40B4-BE49-F238E27FC236}">
                <a16:creationId xmlns:a16="http://schemas.microsoft.com/office/drawing/2014/main" id="{2CE7A04A-A4B0-4D78-A9E9-4D67143E5E9D}"/>
              </a:ext>
            </a:extLst>
          </p:cNvPr>
          <p:cNvSpPr/>
          <p:nvPr/>
        </p:nvSpPr>
        <p:spPr bwMode="auto">
          <a:xfrm>
            <a:off x="1553541" y="3426580"/>
            <a:ext cx="2574488" cy="1271677"/>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6" name="Rectangle 30" descr="An overview of all the services offered by Azurte">
            <a:extLst>
              <a:ext uri="{FF2B5EF4-FFF2-40B4-BE49-F238E27FC236}">
                <a16:creationId xmlns:a16="http://schemas.microsoft.com/office/drawing/2014/main" id="{CD5EA81D-68E4-4AFC-985D-B8096DECD27C}"/>
              </a:ext>
            </a:extLst>
          </p:cNvPr>
          <p:cNvSpPr/>
          <p:nvPr/>
        </p:nvSpPr>
        <p:spPr bwMode="auto">
          <a:xfrm>
            <a:off x="4126643" y="1365318"/>
            <a:ext cx="393138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 name="Rectangle 30" descr="An overview of all the services offered by Azurte">
            <a:extLst>
              <a:ext uri="{FF2B5EF4-FFF2-40B4-BE49-F238E27FC236}">
                <a16:creationId xmlns:a16="http://schemas.microsoft.com/office/drawing/2014/main" id="{B622C890-9DE7-4474-B3C0-96F7BBBA66E6}"/>
              </a:ext>
            </a:extLst>
          </p:cNvPr>
          <p:cNvSpPr/>
          <p:nvPr/>
        </p:nvSpPr>
        <p:spPr bwMode="auto">
          <a:xfrm>
            <a:off x="4134480" y="2369448"/>
            <a:ext cx="1296144" cy="2335085"/>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 name="Rectangle 30" descr="An overview of all the services offered by Azurte">
            <a:extLst>
              <a:ext uri="{FF2B5EF4-FFF2-40B4-BE49-F238E27FC236}">
                <a16:creationId xmlns:a16="http://schemas.microsoft.com/office/drawing/2014/main" id="{9CDC5952-9BE8-4626-B1A4-2F6F6D662E33}"/>
              </a:ext>
            </a:extLst>
          </p:cNvPr>
          <p:cNvSpPr/>
          <p:nvPr/>
        </p:nvSpPr>
        <p:spPr bwMode="auto">
          <a:xfrm>
            <a:off x="5433091" y="2369448"/>
            <a:ext cx="1307319"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 name="Rectangle 30" descr="An overview of all the services offered by Azurte">
            <a:extLst>
              <a:ext uri="{FF2B5EF4-FFF2-40B4-BE49-F238E27FC236}">
                <a16:creationId xmlns:a16="http://schemas.microsoft.com/office/drawing/2014/main" id="{2AE37800-12FA-4E15-A049-0A5A4F460207}"/>
              </a:ext>
            </a:extLst>
          </p:cNvPr>
          <p:cNvSpPr/>
          <p:nvPr/>
        </p:nvSpPr>
        <p:spPr bwMode="auto">
          <a:xfrm>
            <a:off x="6745559" y="2369448"/>
            <a:ext cx="1292213"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0" name="Rectangle 30" descr="An overview of all the services offered by Azurte">
            <a:extLst>
              <a:ext uri="{FF2B5EF4-FFF2-40B4-BE49-F238E27FC236}">
                <a16:creationId xmlns:a16="http://schemas.microsoft.com/office/drawing/2014/main" id="{645B72F3-5E40-44A5-97FC-24EA3826BEE2}"/>
              </a:ext>
            </a:extLst>
          </p:cNvPr>
          <p:cNvSpPr/>
          <p:nvPr/>
        </p:nvSpPr>
        <p:spPr bwMode="auto">
          <a:xfrm>
            <a:off x="8051338" y="1365318"/>
            <a:ext cx="2558604"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1" name="Rectangle 30" descr="An overview of all the services offered by Azurte">
            <a:extLst>
              <a:ext uri="{FF2B5EF4-FFF2-40B4-BE49-F238E27FC236}">
                <a16:creationId xmlns:a16="http://schemas.microsoft.com/office/drawing/2014/main" id="{ECF774F1-1C87-45B1-AB0E-A89BE3914B25}"/>
              </a:ext>
            </a:extLst>
          </p:cNvPr>
          <p:cNvSpPr/>
          <p:nvPr/>
        </p:nvSpPr>
        <p:spPr bwMode="auto">
          <a:xfrm>
            <a:off x="8047426" y="2369448"/>
            <a:ext cx="2550001" cy="23184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3" name="テキスト ボックス 289" descr="An overview of all the services offered by Azurte">
            <a:extLst>
              <a:ext uri="{FF2B5EF4-FFF2-40B4-BE49-F238E27FC236}">
                <a16:creationId xmlns:a16="http://schemas.microsoft.com/office/drawing/2014/main" id="{9C1B1C5E-53DF-4964-953A-AA9C17936508}"/>
              </a:ext>
            </a:extLst>
          </p:cNvPr>
          <p:cNvSpPr txBox="1"/>
          <p:nvPr/>
        </p:nvSpPr>
        <p:spPr>
          <a:xfrm>
            <a:off x="2115233" y="1406883"/>
            <a:ext cx="136447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Compute/Containers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4" name="テキスト ボックス 292" descr="An overview of all the services offered by Azurte">
            <a:extLst>
              <a:ext uri="{FF2B5EF4-FFF2-40B4-BE49-F238E27FC236}">
                <a16:creationId xmlns:a16="http://schemas.microsoft.com/office/drawing/2014/main" id="{73D265D9-9325-42CF-9BB6-B0471D424909}"/>
              </a:ext>
            </a:extLst>
          </p:cNvPr>
          <p:cNvSpPr txBox="1"/>
          <p:nvPr/>
        </p:nvSpPr>
        <p:spPr>
          <a:xfrm>
            <a:off x="5660538" y="1418987"/>
            <a:ext cx="89159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Web/Mobile</a:t>
            </a:r>
            <a:endParaRPr kumimoji="1" lang="ja-JP" altLang="en-US" sz="1000" b="0" i="0" u="none" strike="noStrike" kern="1200" cap="none" spc="0" normalizeH="0" baseline="0" noProof="0" dirty="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5" name="テキスト ボックス 296" descr="An overview of all the services offered by Azurte">
            <a:extLst>
              <a:ext uri="{FF2B5EF4-FFF2-40B4-BE49-F238E27FC236}">
                <a16:creationId xmlns:a16="http://schemas.microsoft.com/office/drawing/2014/main" id="{0CFA28C8-DEC1-4EF7-9C1E-BBD1A9D8151F}"/>
              </a:ext>
            </a:extLst>
          </p:cNvPr>
          <p:cNvSpPr txBox="1"/>
          <p:nvPr/>
        </p:nvSpPr>
        <p:spPr>
          <a:xfrm>
            <a:off x="8800923" y="1406883"/>
            <a:ext cx="125707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DevOps/Developer</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6" name="正方形/長方形 307" descr="An overview of all the services offered by Azurte">
            <a:extLst>
              <a:ext uri="{FF2B5EF4-FFF2-40B4-BE49-F238E27FC236}">
                <a16:creationId xmlns:a16="http://schemas.microsoft.com/office/drawing/2014/main" id="{E44E1D04-EEC9-49AF-B317-E6CB0469192B}"/>
              </a:ext>
            </a:extLst>
          </p:cNvPr>
          <p:cNvSpPr/>
          <p:nvPr/>
        </p:nvSpPr>
        <p:spPr>
          <a:xfrm>
            <a:off x="1933684" y="2026607"/>
            <a:ext cx="62709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Container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Instance</a:t>
            </a:r>
          </a:p>
        </p:txBody>
      </p:sp>
      <p:sp>
        <p:nvSpPr>
          <p:cNvPr id="57" name="正方形/長方形 309" descr="An overview of all the services offered by Azurte">
            <a:extLst>
              <a:ext uri="{FF2B5EF4-FFF2-40B4-BE49-F238E27FC236}">
                <a16:creationId xmlns:a16="http://schemas.microsoft.com/office/drawing/2014/main" id="{49A8FD18-A5CA-4706-916B-96F402FB80B4}"/>
              </a:ext>
            </a:extLst>
          </p:cNvPr>
          <p:cNvSpPr/>
          <p:nvPr/>
        </p:nvSpPr>
        <p:spPr>
          <a:xfrm>
            <a:off x="1947951" y="1745281"/>
            <a:ext cx="620683"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Functions</a:t>
            </a:r>
          </a:p>
        </p:txBody>
      </p:sp>
      <p:pic>
        <p:nvPicPr>
          <p:cNvPr id="58" name="グラフィックス 316" descr="An overview of all the services offered by Azurte">
            <a:extLst>
              <a:ext uri="{FF2B5EF4-FFF2-40B4-BE49-F238E27FC236}">
                <a16:creationId xmlns:a16="http://schemas.microsoft.com/office/drawing/2014/main" id="{A6445A92-1414-4277-AA28-62C4AF81A5C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4669" y="1742234"/>
            <a:ext cx="240000" cy="240000"/>
          </a:xfrm>
          <a:prstGeom prst="rect">
            <a:avLst/>
          </a:prstGeom>
        </p:spPr>
      </p:pic>
      <p:pic>
        <p:nvPicPr>
          <p:cNvPr id="59" name="グラフィックス 320" descr="An overview of all the services offered by Azurte">
            <a:extLst>
              <a:ext uri="{FF2B5EF4-FFF2-40B4-BE49-F238E27FC236}">
                <a16:creationId xmlns:a16="http://schemas.microsoft.com/office/drawing/2014/main" id="{252EAA0B-762D-437A-A98E-649E985173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9080" y="2097677"/>
            <a:ext cx="240000" cy="240000"/>
          </a:xfrm>
          <a:prstGeom prst="rect">
            <a:avLst/>
          </a:prstGeom>
        </p:spPr>
      </p:pic>
      <p:pic>
        <p:nvPicPr>
          <p:cNvPr id="60" name="グラフィックス 327" descr="An overview of all the services offered by Azurte">
            <a:extLst>
              <a:ext uri="{FF2B5EF4-FFF2-40B4-BE49-F238E27FC236}">
                <a16:creationId xmlns:a16="http://schemas.microsoft.com/office/drawing/2014/main" id="{97351B48-2165-4653-94B7-71D6D73CBB7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08065" y="2078962"/>
            <a:ext cx="240000" cy="240000"/>
          </a:xfrm>
          <a:prstGeom prst="rect">
            <a:avLst/>
          </a:prstGeom>
        </p:spPr>
      </p:pic>
      <p:sp>
        <p:nvSpPr>
          <p:cNvPr id="61" name="正方形/長方形 335" descr="An overview of all the services offered by Azurte">
            <a:extLst>
              <a:ext uri="{FF2B5EF4-FFF2-40B4-BE49-F238E27FC236}">
                <a16:creationId xmlns:a16="http://schemas.microsoft.com/office/drawing/2014/main" id="{89196189-A2A5-41DC-9484-ED6D7B13B06D}"/>
              </a:ext>
            </a:extLst>
          </p:cNvPr>
          <p:cNvSpPr/>
          <p:nvPr/>
        </p:nvSpPr>
        <p:spPr>
          <a:xfrm>
            <a:off x="3238843" y="2100725"/>
            <a:ext cx="80502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Fabric</a:t>
            </a:r>
          </a:p>
        </p:txBody>
      </p:sp>
      <p:sp>
        <p:nvSpPr>
          <p:cNvPr id="62" name="テキスト ボックス 337" descr="An overview of all the services offered by Azurte">
            <a:extLst>
              <a:ext uri="{FF2B5EF4-FFF2-40B4-BE49-F238E27FC236}">
                <a16:creationId xmlns:a16="http://schemas.microsoft.com/office/drawing/2014/main" id="{F66E0BE4-701D-4A36-B6E9-B83292AEBFAA}"/>
              </a:ext>
            </a:extLst>
          </p:cNvPr>
          <p:cNvSpPr txBox="1"/>
          <p:nvPr/>
        </p:nvSpPr>
        <p:spPr>
          <a:xfrm>
            <a:off x="2393352" y="2414530"/>
            <a:ext cx="80823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Integration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3" name="テキスト ボックス 338" descr="An overview of all the services offered by Azurte">
            <a:extLst>
              <a:ext uri="{FF2B5EF4-FFF2-40B4-BE49-F238E27FC236}">
                <a16:creationId xmlns:a16="http://schemas.microsoft.com/office/drawing/2014/main" id="{741A41DE-38BA-4EEA-BE9D-2F0315DFB915}"/>
              </a:ext>
            </a:extLst>
          </p:cNvPr>
          <p:cNvSpPr txBox="1"/>
          <p:nvPr/>
        </p:nvSpPr>
        <p:spPr>
          <a:xfrm>
            <a:off x="4617971" y="2424483"/>
            <a:ext cx="36099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IoT</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4" name="テキスト ボックス 339" descr="An overview of all the services offered by Azurte">
            <a:extLst>
              <a:ext uri="{FF2B5EF4-FFF2-40B4-BE49-F238E27FC236}">
                <a16:creationId xmlns:a16="http://schemas.microsoft.com/office/drawing/2014/main" id="{45C77CF6-64F9-42D5-8AB8-A2C2642D613E}"/>
              </a:ext>
            </a:extLst>
          </p:cNvPr>
          <p:cNvSpPr txBox="1"/>
          <p:nvPr/>
        </p:nvSpPr>
        <p:spPr>
          <a:xfrm>
            <a:off x="8960422" y="2415330"/>
            <a:ext cx="93807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Data Services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5" name="正方形/長方形 343" descr="An overview of all the services offered by Azurte">
            <a:extLst>
              <a:ext uri="{FF2B5EF4-FFF2-40B4-BE49-F238E27FC236}">
                <a16:creationId xmlns:a16="http://schemas.microsoft.com/office/drawing/2014/main" id="{0F24D962-F4C2-476C-998C-2DC195160A50}"/>
              </a:ext>
            </a:extLst>
          </p:cNvPr>
          <p:cNvSpPr/>
          <p:nvPr/>
        </p:nvSpPr>
        <p:spPr>
          <a:xfrm>
            <a:off x="1928176" y="3120513"/>
            <a:ext cx="69281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Bus</a:t>
            </a:r>
          </a:p>
        </p:txBody>
      </p:sp>
      <p:sp>
        <p:nvSpPr>
          <p:cNvPr id="66" name="正方形/長方形 355" descr="An overview of all the services offered by Azurte">
            <a:extLst>
              <a:ext uri="{FF2B5EF4-FFF2-40B4-BE49-F238E27FC236}">
                <a16:creationId xmlns:a16="http://schemas.microsoft.com/office/drawing/2014/main" id="{05C72BE8-4F97-4D4C-A592-73072CAB7318}"/>
              </a:ext>
            </a:extLst>
          </p:cNvPr>
          <p:cNvSpPr/>
          <p:nvPr/>
        </p:nvSpPr>
        <p:spPr>
          <a:xfrm>
            <a:off x="3238845" y="3120513"/>
            <a:ext cx="652743"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Event Grid</a:t>
            </a:r>
          </a:p>
        </p:txBody>
      </p:sp>
      <p:pic>
        <p:nvPicPr>
          <p:cNvPr id="67" name="グラフィックス 356" descr="An overview of all the services offered by Azurte">
            <a:extLst>
              <a:ext uri="{FF2B5EF4-FFF2-40B4-BE49-F238E27FC236}">
                <a16:creationId xmlns:a16="http://schemas.microsoft.com/office/drawing/2014/main" id="{4C8579CF-2D4D-42C4-A7FB-07A6DDEDBB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9080" y="3117465"/>
            <a:ext cx="240000" cy="240000"/>
          </a:xfrm>
          <a:prstGeom prst="rect">
            <a:avLst/>
          </a:prstGeom>
        </p:spPr>
      </p:pic>
      <p:pic>
        <p:nvPicPr>
          <p:cNvPr id="68" name="グラフィックス 359" descr="An overview of all the services offered by Azurte">
            <a:extLst>
              <a:ext uri="{FF2B5EF4-FFF2-40B4-BE49-F238E27FC236}">
                <a16:creationId xmlns:a16="http://schemas.microsoft.com/office/drawing/2014/main" id="{F9E87EDA-5373-4104-B001-452BF09CC5D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07661" y="3117465"/>
            <a:ext cx="240000" cy="240000"/>
          </a:xfrm>
          <a:prstGeom prst="rect">
            <a:avLst/>
          </a:prstGeom>
        </p:spPr>
      </p:pic>
      <p:sp>
        <p:nvSpPr>
          <p:cNvPr id="69" name="正方形/長方形 364" descr="An overview of all the services offered by Azurte">
            <a:extLst>
              <a:ext uri="{FF2B5EF4-FFF2-40B4-BE49-F238E27FC236}">
                <a16:creationId xmlns:a16="http://schemas.microsoft.com/office/drawing/2014/main" id="{4009B8EF-D252-413F-A36F-9165F6420FA3}"/>
              </a:ext>
            </a:extLst>
          </p:cNvPr>
          <p:cNvSpPr/>
          <p:nvPr/>
        </p:nvSpPr>
        <p:spPr>
          <a:xfrm>
            <a:off x="3238845" y="2776950"/>
            <a:ext cx="68800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pic>
        <p:nvPicPr>
          <p:cNvPr id="70" name="グラフィックス 369" descr="An overview of all the services offered by Azurte">
            <a:extLst>
              <a:ext uri="{FF2B5EF4-FFF2-40B4-BE49-F238E27FC236}">
                <a16:creationId xmlns:a16="http://schemas.microsoft.com/office/drawing/2014/main" id="{86389721-4664-4B75-B26C-7C77287FB6B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89080" y="2773903"/>
            <a:ext cx="240000" cy="240000"/>
          </a:xfrm>
          <a:prstGeom prst="rect">
            <a:avLst/>
          </a:prstGeom>
        </p:spPr>
      </p:pic>
      <p:sp>
        <p:nvSpPr>
          <p:cNvPr id="71" name="正方形/長方形 373" descr="An overview of all the services offered by Azurte">
            <a:extLst>
              <a:ext uri="{FF2B5EF4-FFF2-40B4-BE49-F238E27FC236}">
                <a16:creationId xmlns:a16="http://schemas.microsoft.com/office/drawing/2014/main" id="{9E8023ED-15AE-482C-8280-6042E7F82E7E}"/>
              </a:ext>
            </a:extLst>
          </p:cNvPr>
          <p:cNvSpPr/>
          <p:nvPr/>
        </p:nvSpPr>
        <p:spPr>
          <a:xfrm>
            <a:off x="1928178" y="2721548"/>
            <a:ext cx="78739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72" name="グラフィックス 375" descr="An overview of all the services offered by Azurte">
            <a:extLst>
              <a:ext uri="{FF2B5EF4-FFF2-40B4-BE49-F238E27FC236}">
                <a16:creationId xmlns:a16="http://schemas.microsoft.com/office/drawing/2014/main" id="{96E224FC-B759-46E4-A29C-681290209B3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09017" y="2773903"/>
            <a:ext cx="240000" cy="240000"/>
          </a:xfrm>
          <a:prstGeom prst="rect">
            <a:avLst/>
          </a:prstGeom>
        </p:spPr>
      </p:pic>
      <p:sp>
        <p:nvSpPr>
          <p:cNvPr id="74" name="正方形/長方形 10" descr="An overview of all the services offered by Azurte">
            <a:extLst>
              <a:ext uri="{FF2B5EF4-FFF2-40B4-BE49-F238E27FC236}">
                <a16:creationId xmlns:a16="http://schemas.microsoft.com/office/drawing/2014/main" id="{3DE0177A-A5A0-40DE-9718-874C0FB8AECB}"/>
              </a:ext>
            </a:extLst>
          </p:cNvPr>
          <p:cNvSpPr/>
          <p:nvPr/>
        </p:nvSpPr>
        <p:spPr>
          <a:xfrm>
            <a:off x="1527101" y="1076860"/>
            <a:ext cx="9135651"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2050"/>
                </a:solidFill>
                <a:effectLst/>
                <a:uLnTx/>
                <a:uFillTx/>
                <a:latin typeface="Segoe UI" panose="020B0502040204020203" pitchFamily="34" charset="0"/>
                <a:ea typeface="Yu Gothic UI" panose="020B0500000000000000" pitchFamily="50" charset="-128"/>
                <a:cs typeface="Segoe UI" panose="020B0502040204020203" pitchFamily="34" charset="0"/>
              </a:rPr>
              <a:t>Platform as a Services (PaaS)</a:t>
            </a:r>
          </a:p>
        </p:txBody>
      </p:sp>
      <p:sp>
        <p:nvSpPr>
          <p:cNvPr id="96" name="正方形/長方形 426" descr="An overview of all the services offered by Azurte">
            <a:extLst>
              <a:ext uri="{FF2B5EF4-FFF2-40B4-BE49-F238E27FC236}">
                <a16:creationId xmlns:a16="http://schemas.microsoft.com/office/drawing/2014/main" id="{4D1864B2-0578-4C70-A02A-46D2C18314EE}"/>
              </a:ext>
            </a:extLst>
          </p:cNvPr>
          <p:cNvSpPr/>
          <p:nvPr/>
        </p:nvSpPr>
        <p:spPr>
          <a:xfrm>
            <a:off x="1928178" y="3800089"/>
            <a:ext cx="85953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Media Services</a:t>
            </a:r>
          </a:p>
        </p:txBody>
      </p:sp>
      <p:sp>
        <p:nvSpPr>
          <p:cNvPr id="97" name="正方形/長方形 427" descr="An overview of all the services offered by Azurte">
            <a:extLst>
              <a:ext uri="{FF2B5EF4-FFF2-40B4-BE49-F238E27FC236}">
                <a16:creationId xmlns:a16="http://schemas.microsoft.com/office/drawing/2014/main" id="{F2B3B61E-F736-4B38-A298-E7EA0DDDD3D6}"/>
              </a:ext>
            </a:extLst>
          </p:cNvPr>
          <p:cNvSpPr/>
          <p:nvPr/>
        </p:nvSpPr>
        <p:spPr>
          <a:xfrm>
            <a:off x="3238845" y="4098287"/>
            <a:ext cx="814647" cy="277127"/>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a:t>
            </a:r>
            <a:r>
              <a:rPr kumimoji="0" lang="ja-JP" altLang="en-US"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Delivery</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p:txBody>
      </p:sp>
      <p:pic>
        <p:nvPicPr>
          <p:cNvPr id="98" name="グラフィックス 428" descr="An overview of all the services offered by Azurte">
            <a:extLst>
              <a:ext uri="{FF2B5EF4-FFF2-40B4-BE49-F238E27FC236}">
                <a16:creationId xmlns:a16="http://schemas.microsoft.com/office/drawing/2014/main" id="{DAADA84C-0B26-4EF3-8335-D56E2B27607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81795" y="4132173"/>
            <a:ext cx="240000" cy="240000"/>
          </a:xfrm>
          <a:prstGeom prst="rect">
            <a:avLst/>
          </a:prstGeom>
        </p:spPr>
      </p:pic>
      <p:pic>
        <p:nvPicPr>
          <p:cNvPr id="99" name="グラフィックス 429" descr="An overview of all the services offered by Azurte">
            <a:extLst>
              <a:ext uri="{FF2B5EF4-FFF2-40B4-BE49-F238E27FC236}">
                <a16:creationId xmlns:a16="http://schemas.microsoft.com/office/drawing/2014/main" id="{8687486C-BB86-4E51-94CC-637F93D4BFE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93904" y="3797041"/>
            <a:ext cx="240000" cy="240000"/>
          </a:xfrm>
          <a:prstGeom prst="rect">
            <a:avLst/>
          </a:prstGeom>
        </p:spPr>
      </p:pic>
      <p:sp>
        <p:nvSpPr>
          <p:cNvPr id="100" name="テキスト ボックス 430" descr="An overview of all the services offered by Azurte">
            <a:extLst>
              <a:ext uri="{FF2B5EF4-FFF2-40B4-BE49-F238E27FC236}">
                <a16:creationId xmlns:a16="http://schemas.microsoft.com/office/drawing/2014/main" id="{E517E711-7A7E-40E4-B4A0-350D85BA58D2}"/>
              </a:ext>
            </a:extLst>
          </p:cNvPr>
          <p:cNvSpPr txBox="1"/>
          <p:nvPr/>
        </p:nvSpPr>
        <p:spPr>
          <a:xfrm>
            <a:off x="2370110" y="3470384"/>
            <a:ext cx="85472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Media/CDN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01" name="正方形/長方形 454" descr="An overview of all the services offered by Azurte">
            <a:extLst>
              <a:ext uri="{FF2B5EF4-FFF2-40B4-BE49-F238E27FC236}">
                <a16:creationId xmlns:a16="http://schemas.microsoft.com/office/drawing/2014/main" id="{710E9DCD-F5B0-4AD3-A1A6-5FF5FA6673AB}"/>
              </a:ext>
            </a:extLst>
          </p:cNvPr>
          <p:cNvSpPr/>
          <p:nvPr/>
        </p:nvSpPr>
        <p:spPr>
          <a:xfrm>
            <a:off x="5869959" y="2721548"/>
            <a:ext cx="61747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Cognitive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02" name="正方形/長方形 455" descr="An overview of all the services offered by Azurte">
            <a:extLst>
              <a:ext uri="{FF2B5EF4-FFF2-40B4-BE49-F238E27FC236}">
                <a16:creationId xmlns:a16="http://schemas.microsoft.com/office/drawing/2014/main" id="{5BD31A29-69CB-4618-A4AC-19E2DE5C3A85}"/>
              </a:ext>
            </a:extLst>
          </p:cNvPr>
          <p:cNvSpPr/>
          <p:nvPr/>
        </p:nvSpPr>
        <p:spPr>
          <a:xfrm>
            <a:off x="4557675" y="2776950"/>
            <a:ext cx="546945"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Hub</a:t>
            </a:r>
          </a:p>
        </p:txBody>
      </p:sp>
      <p:sp>
        <p:nvSpPr>
          <p:cNvPr id="103" name="正方形/長方形 456" descr="An overview of all the services offered by Azurte">
            <a:extLst>
              <a:ext uri="{FF2B5EF4-FFF2-40B4-BE49-F238E27FC236}">
                <a16:creationId xmlns:a16="http://schemas.microsoft.com/office/drawing/2014/main" id="{52E43065-7E7C-482C-B496-12001B17EC84}"/>
              </a:ext>
            </a:extLst>
          </p:cNvPr>
          <p:cNvSpPr/>
          <p:nvPr/>
        </p:nvSpPr>
        <p:spPr>
          <a:xfrm>
            <a:off x="7183923" y="3744687"/>
            <a:ext cx="5886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Stream</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sp>
        <p:nvSpPr>
          <p:cNvPr id="105" name="正方形/長方形 458" descr="An overview of all the services offered by Azurte">
            <a:extLst>
              <a:ext uri="{FF2B5EF4-FFF2-40B4-BE49-F238E27FC236}">
                <a16:creationId xmlns:a16="http://schemas.microsoft.com/office/drawing/2014/main" id="{0E0BBCB5-A767-4084-8C6D-595FE2BE0593}"/>
              </a:ext>
            </a:extLst>
          </p:cNvPr>
          <p:cNvSpPr/>
          <p:nvPr/>
        </p:nvSpPr>
        <p:spPr>
          <a:xfrm>
            <a:off x="4567598" y="3744687"/>
            <a:ext cx="76655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Digital Twins</a:t>
            </a:r>
          </a:p>
        </p:txBody>
      </p:sp>
      <p:sp>
        <p:nvSpPr>
          <p:cNvPr id="106" name="正方形/長方形 459" descr="An overview of all the services offered by Azurte">
            <a:extLst>
              <a:ext uri="{FF2B5EF4-FFF2-40B4-BE49-F238E27FC236}">
                <a16:creationId xmlns:a16="http://schemas.microsoft.com/office/drawing/2014/main" id="{C3E2BCE6-5A0D-47F2-BA44-2E549CEA2521}"/>
              </a:ext>
            </a:extLst>
          </p:cNvPr>
          <p:cNvSpPr/>
          <p:nvPr/>
        </p:nvSpPr>
        <p:spPr>
          <a:xfrm>
            <a:off x="4562111" y="3396429"/>
            <a:ext cx="69923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Time Series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pic>
        <p:nvPicPr>
          <p:cNvPr id="107" name="グラフィックス 460" descr="An overview of all the services offered by Azurte">
            <a:extLst>
              <a:ext uri="{FF2B5EF4-FFF2-40B4-BE49-F238E27FC236}">
                <a16:creationId xmlns:a16="http://schemas.microsoft.com/office/drawing/2014/main" id="{EC32E11E-DF1A-499B-A558-6735577E501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14873" y="4132173"/>
            <a:ext cx="240000" cy="240000"/>
          </a:xfrm>
          <a:prstGeom prst="rect">
            <a:avLst/>
          </a:prstGeom>
        </p:spPr>
      </p:pic>
      <p:pic>
        <p:nvPicPr>
          <p:cNvPr id="108" name="グラフィックス 461" descr="An overview of all the services offered by Azurte">
            <a:extLst>
              <a:ext uri="{FF2B5EF4-FFF2-40B4-BE49-F238E27FC236}">
                <a16:creationId xmlns:a16="http://schemas.microsoft.com/office/drawing/2014/main" id="{69F3EFED-9299-4021-8460-2EC9382C418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04952" y="2773903"/>
            <a:ext cx="240000" cy="240000"/>
          </a:xfrm>
          <a:prstGeom prst="rect">
            <a:avLst/>
          </a:prstGeom>
        </p:spPr>
      </p:pic>
      <p:pic>
        <p:nvPicPr>
          <p:cNvPr id="109" name="グラフィックス 462" descr="An overview of all the services offered by Azurte">
            <a:extLst>
              <a:ext uri="{FF2B5EF4-FFF2-40B4-BE49-F238E27FC236}">
                <a16:creationId xmlns:a16="http://schemas.microsoft.com/office/drawing/2014/main" id="{D42C1422-4C9E-41AE-93FE-CA5FBC3C5A1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854021" y="3797041"/>
            <a:ext cx="240000" cy="240000"/>
          </a:xfrm>
          <a:prstGeom prst="rect">
            <a:avLst/>
          </a:prstGeom>
        </p:spPr>
      </p:pic>
      <p:pic>
        <p:nvPicPr>
          <p:cNvPr id="110" name="グラフィックス 463" descr="An overview of all the services offered by Azurte">
            <a:extLst>
              <a:ext uri="{FF2B5EF4-FFF2-40B4-BE49-F238E27FC236}">
                <a16:creationId xmlns:a16="http://schemas.microsoft.com/office/drawing/2014/main" id="{CC61B8CC-EA53-4A1A-841A-3B5DF448E12C}"/>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14583" y="3117465"/>
            <a:ext cx="240000" cy="240000"/>
          </a:xfrm>
          <a:prstGeom prst="rect">
            <a:avLst/>
          </a:prstGeom>
        </p:spPr>
      </p:pic>
      <p:sp>
        <p:nvSpPr>
          <p:cNvPr id="111" name="正方形/長方形 464" descr="An overview of all the services offered by Azurte">
            <a:extLst>
              <a:ext uri="{FF2B5EF4-FFF2-40B4-BE49-F238E27FC236}">
                <a16:creationId xmlns:a16="http://schemas.microsoft.com/office/drawing/2014/main" id="{C985B99A-2EB3-4344-B2C2-DDECBD845D6E}"/>
              </a:ext>
            </a:extLst>
          </p:cNvPr>
          <p:cNvSpPr/>
          <p:nvPr/>
        </p:nvSpPr>
        <p:spPr>
          <a:xfrm>
            <a:off x="4567596" y="3120513"/>
            <a:ext cx="679994"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Central</a:t>
            </a:r>
          </a:p>
        </p:txBody>
      </p:sp>
      <p:pic>
        <p:nvPicPr>
          <p:cNvPr id="112" name="グラフィックス 465" descr="An overview of all the services offered by Azurte">
            <a:extLst>
              <a:ext uri="{FF2B5EF4-FFF2-40B4-BE49-F238E27FC236}">
                <a16:creationId xmlns:a16="http://schemas.microsoft.com/office/drawing/2014/main" id="{BA9F6C77-50FA-49E5-8DD0-1AAC9116ACB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214873" y="3117465"/>
            <a:ext cx="240000" cy="240000"/>
          </a:xfrm>
          <a:prstGeom prst="rect">
            <a:avLst/>
          </a:prstGeom>
        </p:spPr>
      </p:pic>
      <p:pic>
        <p:nvPicPr>
          <p:cNvPr id="113" name="グラフィックス 466" descr="An overview of all the services offered by Azurte">
            <a:extLst>
              <a:ext uri="{FF2B5EF4-FFF2-40B4-BE49-F238E27FC236}">
                <a16:creationId xmlns:a16="http://schemas.microsoft.com/office/drawing/2014/main" id="{65FBB83F-06C0-45D1-88B1-1600D5B43B9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14873" y="3448784"/>
            <a:ext cx="240000" cy="240000"/>
          </a:xfrm>
          <a:prstGeom prst="rect">
            <a:avLst/>
          </a:prstGeom>
        </p:spPr>
      </p:pic>
      <p:pic>
        <p:nvPicPr>
          <p:cNvPr id="114" name="グラフィックス 467" descr="An overview of all the services offered by Azurte">
            <a:extLst>
              <a:ext uri="{FF2B5EF4-FFF2-40B4-BE49-F238E27FC236}">
                <a16:creationId xmlns:a16="http://schemas.microsoft.com/office/drawing/2014/main" id="{C129AF73-734E-4885-9B61-5BA887D9EDA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214873" y="3797041"/>
            <a:ext cx="240000" cy="240000"/>
          </a:xfrm>
          <a:prstGeom prst="rect">
            <a:avLst/>
          </a:prstGeom>
        </p:spPr>
      </p:pic>
      <p:sp>
        <p:nvSpPr>
          <p:cNvPr id="115" name="テキスト ボックス 468" descr="An overview of all the services offered by Azurte">
            <a:extLst>
              <a:ext uri="{FF2B5EF4-FFF2-40B4-BE49-F238E27FC236}">
                <a16:creationId xmlns:a16="http://schemas.microsoft.com/office/drawing/2014/main" id="{C188AF5B-093C-43C4-83CB-F0EC5C21B868}"/>
              </a:ext>
            </a:extLst>
          </p:cNvPr>
          <p:cNvSpPr txBox="1"/>
          <p:nvPr/>
        </p:nvSpPr>
        <p:spPr>
          <a:xfrm>
            <a:off x="4567598" y="4129063"/>
            <a:ext cx="849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Edge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6" name="グラフィックス 469" descr="An overview of all the services offered by Azurte">
            <a:extLst>
              <a:ext uri="{FF2B5EF4-FFF2-40B4-BE49-F238E27FC236}">
                <a16:creationId xmlns:a16="http://schemas.microsoft.com/office/drawing/2014/main" id="{BA60836C-7828-4A89-85C3-99F3FAE359C6}"/>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514583" y="2773903"/>
            <a:ext cx="240000" cy="240000"/>
          </a:xfrm>
          <a:prstGeom prst="rect">
            <a:avLst/>
          </a:prstGeom>
        </p:spPr>
      </p:pic>
      <p:pic>
        <p:nvPicPr>
          <p:cNvPr id="117" name="グラフィックス 470" descr="An overview of all the services offered by Azurte">
            <a:extLst>
              <a:ext uri="{FF2B5EF4-FFF2-40B4-BE49-F238E27FC236}">
                <a16:creationId xmlns:a16="http://schemas.microsoft.com/office/drawing/2014/main" id="{58F3860B-6AFA-4D61-93AB-5E2014E8B0DF}"/>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514583" y="3797041"/>
            <a:ext cx="240000" cy="240000"/>
          </a:xfrm>
          <a:prstGeom prst="rect">
            <a:avLst/>
          </a:prstGeom>
        </p:spPr>
      </p:pic>
      <p:sp>
        <p:nvSpPr>
          <p:cNvPr id="118" name="テキスト ボックス 471" descr="An overview of all the services offered by Azurte">
            <a:extLst>
              <a:ext uri="{FF2B5EF4-FFF2-40B4-BE49-F238E27FC236}">
                <a16:creationId xmlns:a16="http://schemas.microsoft.com/office/drawing/2014/main" id="{547FCCE0-7A86-44E1-AF90-BB48A11F5D59}"/>
              </a:ext>
            </a:extLst>
          </p:cNvPr>
          <p:cNvSpPr txBox="1"/>
          <p:nvPr/>
        </p:nvSpPr>
        <p:spPr>
          <a:xfrm>
            <a:off x="5869959" y="3732378"/>
            <a:ext cx="6095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9" name="グラフィックス 472" descr="An overview of all the services offered by Azurte">
            <a:extLst>
              <a:ext uri="{FF2B5EF4-FFF2-40B4-BE49-F238E27FC236}">
                <a16:creationId xmlns:a16="http://schemas.microsoft.com/office/drawing/2014/main" id="{45BA40CE-B98D-4810-A816-C711CFCA1503}"/>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830192" y="2773903"/>
            <a:ext cx="240000" cy="240000"/>
          </a:xfrm>
          <a:prstGeom prst="rect">
            <a:avLst/>
          </a:prstGeom>
        </p:spPr>
      </p:pic>
      <p:sp>
        <p:nvSpPr>
          <p:cNvPr id="120" name="正方形/長方形 473" descr="An overview of all the services offered by Azurte">
            <a:extLst>
              <a:ext uri="{FF2B5EF4-FFF2-40B4-BE49-F238E27FC236}">
                <a16:creationId xmlns:a16="http://schemas.microsoft.com/office/drawing/2014/main" id="{B9ACAAB9-7B92-424C-87DD-34C54E0B7D50}"/>
              </a:ext>
            </a:extLst>
          </p:cNvPr>
          <p:cNvSpPr/>
          <p:nvPr/>
        </p:nvSpPr>
        <p:spPr>
          <a:xfrm>
            <a:off x="7183923" y="2721548"/>
            <a:ext cx="694421"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121" name="グラフィックス 474" descr="An overview of all the services offered by Azurte">
            <a:extLst>
              <a:ext uri="{FF2B5EF4-FFF2-40B4-BE49-F238E27FC236}">
                <a16:creationId xmlns:a16="http://schemas.microsoft.com/office/drawing/2014/main" id="{06169A78-B336-4965-8D97-4B5EBBC4CA1B}"/>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855463" y="3117465"/>
            <a:ext cx="240000" cy="240000"/>
          </a:xfrm>
          <a:prstGeom prst="rect">
            <a:avLst/>
          </a:prstGeom>
        </p:spPr>
      </p:pic>
      <p:sp>
        <p:nvSpPr>
          <p:cNvPr id="122" name="正方形/長方形 475" descr="An overview of all the services offered by Azurte">
            <a:extLst>
              <a:ext uri="{FF2B5EF4-FFF2-40B4-BE49-F238E27FC236}">
                <a16:creationId xmlns:a16="http://schemas.microsoft.com/office/drawing/2014/main" id="{BE0A6521-26D0-4732-8954-D4C17FADEB41}"/>
              </a:ext>
            </a:extLst>
          </p:cNvPr>
          <p:cNvSpPr/>
          <p:nvPr/>
        </p:nvSpPr>
        <p:spPr>
          <a:xfrm>
            <a:off x="7183921" y="3065111"/>
            <a:ext cx="7389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Databricks</a:t>
            </a:r>
          </a:p>
        </p:txBody>
      </p:sp>
      <p:pic>
        <p:nvPicPr>
          <p:cNvPr id="123" name="グラフィックス 476" descr="An overview of all the services offered by Azurte">
            <a:extLst>
              <a:ext uri="{FF2B5EF4-FFF2-40B4-BE49-F238E27FC236}">
                <a16:creationId xmlns:a16="http://schemas.microsoft.com/office/drawing/2014/main" id="{99ED2B5B-0390-4950-B74F-AC1903E24E51}"/>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35327" y="3448784"/>
            <a:ext cx="240000" cy="240000"/>
          </a:xfrm>
          <a:prstGeom prst="rect">
            <a:avLst/>
          </a:prstGeom>
        </p:spPr>
      </p:pic>
      <p:sp>
        <p:nvSpPr>
          <p:cNvPr id="124" name="テキスト ボックス 477" descr="An overview of all the services offered by Azurte">
            <a:extLst>
              <a:ext uri="{FF2B5EF4-FFF2-40B4-BE49-F238E27FC236}">
                <a16:creationId xmlns:a16="http://schemas.microsoft.com/office/drawing/2014/main" id="{954C3D69-44B0-4A13-879B-7FF7479D5FF2}"/>
              </a:ext>
            </a:extLst>
          </p:cNvPr>
          <p:cNvSpPr txBox="1"/>
          <p:nvPr/>
        </p:nvSpPr>
        <p:spPr>
          <a:xfrm>
            <a:off x="7183921" y="3384119"/>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Apache Spark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5" name="テキスト ボックス 478" descr="An overview of all the services offered by Azurte">
            <a:extLst>
              <a:ext uri="{FF2B5EF4-FFF2-40B4-BE49-F238E27FC236}">
                <a16:creationId xmlns:a16="http://schemas.microsoft.com/office/drawing/2014/main" id="{D6C7A9C4-C921-4F70-B506-A83435044FEB}"/>
              </a:ext>
            </a:extLst>
          </p:cNvPr>
          <p:cNvSpPr txBox="1"/>
          <p:nvPr/>
        </p:nvSpPr>
        <p:spPr>
          <a:xfrm>
            <a:off x="5952251" y="2415914"/>
            <a:ext cx="30168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AI</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pic>
        <p:nvPicPr>
          <p:cNvPr id="126" name="グラフィックス 479" descr="An overview of all the services offered by Azurte">
            <a:extLst>
              <a:ext uri="{FF2B5EF4-FFF2-40B4-BE49-F238E27FC236}">
                <a16:creationId xmlns:a16="http://schemas.microsoft.com/office/drawing/2014/main" id="{C0D03E60-4941-410B-92A2-C0381BD014E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514583" y="3448784"/>
            <a:ext cx="240000" cy="240000"/>
          </a:xfrm>
          <a:prstGeom prst="rect">
            <a:avLst/>
          </a:prstGeom>
        </p:spPr>
      </p:pic>
      <p:pic>
        <p:nvPicPr>
          <p:cNvPr id="127" name="グラフィックス 19" descr="An overview of all the services offered by Azurte">
            <a:extLst>
              <a:ext uri="{FF2B5EF4-FFF2-40B4-BE49-F238E27FC236}">
                <a16:creationId xmlns:a16="http://schemas.microsoft.com/office/drawing/2014/main" id="{954E0F5F-9B54-4553-A862-7FD9D29F0B0A}"/>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514583" y="4132173"/>
            <a:ext cx="240000" cy="240000"/>
          </a:xfrm>
          <a:prstGeom prst="rect">
            <a:avLst/>
          </a:prstGeom>
        </p:spPr>
      </p:pic>
      <p:sp>
        <p:nvSpPr>
          <p:cNvPr id="128" name="正方形/長方形 480" descr="An overview of all the services offered by Azurte">
            <a:extLst>
              <a:ext uri="{FF2B5EF4-FFF2-40B4-BE49-F238E27FC236}">
                <a16:creationId xmlns:a16="http://schemas.microsoft.com/office/drawing/2014/main" id="{BA0A5FAB-5295-4EE7-8D3B-024DBFF6823C}"/>
              </a:ext>
            </a:extLst>
          </p:cNvPr>
          <p:cNvSpPr/>
          <p:nvPr/>
        </p:nvSpPr>
        <p:spPr>
          <a:xfrm>
            <a:off x="5869959" y="3065111"/>
            <a:ext cx="95171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Studio</a:t>
            </a:r>
          </a:p>
        </p:txBody>
      </p:sp>
      <p:sp>
        <p:nvSpPr>
          <p:cNvPr id="129" name="正方形/長方形 481" descr="An overview of all the services offered by Azurte">
            <a:extLst>
              <a:ext uri="{FF2B5EF4-FFF2-40B4-BE49-F238E27FC236}">
                <a16:creationId xmlns:a16="http://schemas.microsoft.com/office/drawing/2014/main" id="{2E176985-AD56-45B6-9ABD-737C56C27F4E}"/>
              </a:ext>
            </a:extLst>
          </p:cNvPr>
          <p:cNvSpPr/>
          <p:nvPr/>
        </p:nvSpPr>
        <p:spPr>
          <a:xfrm>
            <a:off x="5869959" y="3396431"/>
            <a:ext cx="101954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Service</a:t>
            </a:r>
          </a:p>
        </p:txBody>
      </p:sp>
      <p:sp>
        <p:nvSpPr>
          <p:cNvPr id="130" name="テキスト ボックス 482" descr="An overview of all the services offered by Azurte">
            <a:extLst>
              <a:ext uri="{FF2B5EF4-FFF2-40B4-BE49-F238E27FC236}">
                <a16:creationId xmlns:a16="http://schemas.microsoft.com/office/drawing/2014/main" id="{7D74894B-960E-4834-B6CD-6CAA67EAE9CB}"/>
              </a:ext>
            </a:extLst>
          </p:cNvPr>
          <p:cNvSpPr txBox="1"/>
          <p:nvPr/>
        </p:nvSpPr>
        <p:spPr>
          <a:xfrm>
            <a:off x="5869960" y="4067510"/>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Search</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31" name="グラフィックス 24" descr="An overview of all the services offered by Azurte">
            <a:extLst>
              <a:ext uri="{FF2B5EF4-FFF2-40B4-BE49-F238E27FC236}">
                <a16:creationId xmlns:a16="http://schemas.microsoft.com/office/drawing/2014/main" id="{69B9C1AE-DE77-4A4E-9CD5-A75AA698C6DD}"/>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855876" y="4132173"/>
            <a:ext cx="240000" cy="240000"/>
          </a:xfrm>
          <a:prstGeom prst="rect">
            <a:avLst/>
          </a:prstGeom>
        </p:spPr>
      </p:pic>
      <p:sp>
        <p:nvSpPr>
          <p:cNvPr id="132" name="テキスト ボックス 483" descr="An overview of all the services offered by Azurte">
            <a:extLst>
              <a:ext uri="{FF2B5EF4-FFF2-40B4-BE49-F238E27FC236}">
                <a16:creationId xmlns:a16="http://schemas.microsoft.com/office/drawing/2014/main" id="{4EBFF35B-43C0-4004-A362-6C37FFE1396C}"/>
              </a:ext>
            </a:extLst>
          </p:cNvPr>
          <p:cNvSpPr txBox="1"/>
          <p:nvPr/>
        </p:nvSpPr>
        <p:spPr>
          <a:xfrm>
            <a:off x="7045255" y="2418343"/>
            <a:ext cx="68640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Analytics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33" name="テキスト ボックス 484" descr="An overview of all the services offered by Azurte">
            <a:extLst>
              <a:ext uri="{FF2B5EF4-FFF2-40B4-BE49-F238E27FC236}">
                <a16:creationId xmlns:a16="http://schemas.microsoft.com/office/drawing/2014/main" id="{6803DCC0-9B80-4A54-AF39-85ADA8A4BF04}"/>
              </a:ext>
            </a:extLst>
          </p:cNvPr>
          <p:cNvSpPr txBox="1"/>
          <p:nvPr/>
        </p:nvSpPr>
        <p:spPr>
          <a:xfrm>
            <a:off x="7183923" y="4067510"/>
            <a:ext cx="8674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Lake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 Gen2</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4" name="正方形/長方形 486" descr="An overview of all the services offered by Azurte">
            <a:extLst>
              <a:ext uri="{FF2B5EF4-FFF2-40B4-BE49-F238E27FC236}">
                <a16:creationId xmlns:a16="http://schemas.microsoft.com/office/drawing/2014/main" id="{12D3E7C2-1B44-41F6-8AE1-75156C9D222F}"/>
              </a:ext>
            </a:extLst>
          </p:cNvPr>
          <p:cNvSpPr/>
          <p:nvPr/>
        </p:nvSpPr>
        <p:spPr>
          <a:xfrm>
            <a:off x="4557677" y="2100725"/>
            <a:ext cx="761747"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Mobile Apps</a:t>
            </a:r>
          </a:p>
        </p:txBody>
      </p:sp>
      <p:sp>
        <p:nvSpPr>
          <p:cNvPr id="135" name="正方形/長方形 487" descr="An overview of all the services offered by Azurte">
            <a:extLst>
              <a:ext uri="{FF2B5EF4-FFF2-40B4-BE49-F238E27FC236}">
                <a16:creationId xmlns:a16="http://schemas.microsoft.com/office/drawing/2014/main" id="{0C4070B9-7DC4-4558-9C7C-D217CBE99C9F}"/>
              </a:ext>
            </a:extLst>
          </p:cNvPr>
          <p:cNvSpPr/>
          <p:nvPr/>
        </p:nvSpPr>
        <p:spPr>
          <a:xfrm>
            <a:off x="4557676" y="1768078"/>
            <a:ext cx="654346"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Web Apps</a:t>
            </a:r>
          </a:p>
        </p:txBody>
      </p:sp>
      <p:sp>
        <p:nvSpPr>
          <p:cNvPr id="136" name="正方形/長方形 488" descr="An overview of all the services offered by Azurte">
            <a:extLst>
              <a:ext uri="{FF2B5EF4-FFF2-40B4-BE49-F238E27FC236}">
                <a16:creationId xmlns:a16="http://schemas.microsoft.com/office/drawing/2014/main" id="{AC482289-C2FB-40A4-A356-124830105214}"/>
              </a:ext>
            </a:extLst>
          </p:cNvPr>
          <p:cNvSpPr/>
          <p:nvPr/>
        </p:nvSpPr>
        <p:spPr>
          <a:xfrm>
            <a:off x="5869961" y="1768078"/>
            <a:ext cx="688009"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sp>
        <p:nvSpPr>
          <p:cNvPr id="137" name="正方形/長方形 489" descr="An overview of all the services offered by Azurte">
            <a:extLst>
              <a:ext uri="{FF2B5EF4-FFF2-40B4-BE49-F238E27FC236}">
                <a16:creationId xmlns:a16="http://schemas.microsoft.com/office/drawing/2014/main" id="{F13997F6-B9E3-457B-A918-1D8E006BD5B5}"/>
              </a:ext>
            </a:extLst>
          </p:cNvPr>
          <p:cNvSpPr/>
          <p:nvPr/>
        </p:nvSpPr>
        <p:spPr>
          <a:xfrm>
            <a:off x="7186971" y="1768076"/>
            <a:ext cx="70838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 Apps</a:t>
            </a:r>
          </a:p>
        </p:txBody>
      </p:sp>
      <p:sp>
        <p:nvSpPr>
          <p:cNvPr id="138" name="正方形/長方形 490" descr="An overview of all the services offered by Azurte">
            <a:extLst>
              <a:ext uri="{FF2B5EF4-FFF2-40B4-BE49-F238E27FC236}">
                <a16:creationId xmlns:a16="http://schemas.microsoft.com/office/drawing/2014/main" id="{C0753616-92C6-4C0C-931A-7BF62F999BD0}"/>
              </a:ext>
            </a:extLst>
          </p:cNvPr>
          <p:cNvSpPr/>
          <p:nvPr/>
        </p:nvSpPr>
        <p:spPr>
          <a:xfrm>
            <a:off x="5869960" y="2045323"/>
            <a:ext cx="72167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Notification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Hubs</a:t>
            </a:r>
          </a:p>
        </p:txBody>
      </p:sp>
      <p:pic>
        <p:nvPicPr>
          <p:cNvPr id="139" name="グラフィックス 491" descr="An overview of all the services offered by Azurte">
            <a:extLst>
              <a:ext uri="{FF2B5EF4-FFF2-40B4-BE49-F238E27FC236}">
                <a16:creationId xmlns:a16="http://schemas.microsoft.com/office/drawing/2014/main" id="{F6E37C2E-DFF7-4E04-A583-C0042C870D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14583" y="1765031"/>
            <a:ext cx="240000" cy="240000"/>
          </a:xfrm>
          <a:prstGeom prst="rect">
            <a:avLst/>
          </a:prstGeom>
        </p:spPr>
      </p:pic>
      <p:pic>
        <p:nvPicPr>
          <p:cNvPr id="140" name="グラフィックス 492" descr="An overview of all the services offered by Azurte">
            <a:extLst>
              <a:ext uri="{FF2B5EF4-FFF2-40B4-BE49-F238E27FC236}">
                <a16:creationId xmlns:a16="http://schemas.microsoft.com/office/drawing/2014/main" id="{769579FE-DEE1-4DB2-929C-0D5E87F35CBD}"/>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216525" y="1765031"/>
            <a:ext cx="240000" cy="240000"/>
          </a:xfrm>
          <a:prstGeom prst="rect">
            <a:avLst/>
          </a:prstGeom>
        </p:spPr>
      </p:pic>
      <p:pic>
        <p:nvPicPr>
          <p:cNvPr id="141" name="グラフィックス 493" descr="An overview of all the services offered by Azurte">
            <a:extLst>
              <a:ext uri="{FF2B5EF4-FFF2-40B4-BE49-F238E27FC236}">
                <a16:creationId xmlns:a16="http://schemas.microsoft.com/office/drawing/2014/main" id="{8E25C7CD-9C24-492B-8CBB-5D3A13506283}"/>
              </a:ext>
            </a:extLst>
          </p:cNvPr>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5514583" y="2097677"/>
            <a:ext cx="240000" cy="240000"/>
          </a:xfrm>
          <a:prstGeom prst="rect">
            <a:avLst/>
          </a:prstGeom>
        </p:spPr>
      </p:pic>
      <p:pic>
        <p:nvPicPr>
          <p:cNvPr id="142" name="グラフィックス 494" descr="An overview of all the services offered by Azurte">
            <a:extLst>
              <a:ext uri="{FF2B5EF4-FFF2-40B4-BE49-F238E27FC236}">
                <a16:creationId xmlns:a16="http://schemas.microsoft.com/office/drawing/2014/main" id="{47B28571-59B0-4541-977F-F944925AF20E}"/>
              </a:ext>
            </a:extLst>
          </p:cNvPr>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216525" y="2097677"/>
            <a:ext cx="240000" cy="240000"/>
          </a:xfrm>
          <a:prstGeom prst="rect">
            <a:avLst/>
          </a:prstGeom>
        </p:spPr>
      </p:pic>
      <p:sp>
        <p:nvSpPr>
          <p:cNvPr id="143" name="正方形/長方形 496" descr="An overview of all the services offered by Azurte">
            <a:extLst>
              <a:ext uri="{FF2B5EF4-FFF2-40B4-BE49-F238E27FC236}">
                <a16:creationId xmlns:a16="http://schemas.microsoft.com/office/drawing/2014/main" id="{0649BAE6-2B6B-45AF-A221-8E95479CCEE9}"/>
              </a:ext>
            </a:extLst>
          </p:cNvPr>
          <p:cNvSpPr/>
          <p:nvPr/>
        </p:nvSpPr>
        <p:spPr>
          <a:xfrm>
            <a:off x="7183921" y="2045323"/>
            <a:ext cx="52290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SignalR</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44" name="グラフィックス 497" descr="An overview of all the services offered by Azurte">
            <a:extLst>
              <a:ext uri="{FF2B5EF4-FFF2-40B4-BE49-F238E27FC236}">
                <a16:creationId xmlns:a16="http://schemas.microsoft.com/office/drawing/2014/main" id="{1B9038CA-3EF9-4E7E-8059-C69D86BE6896}"/>
              </a:ext>
            </a:extLst>
          </p:cNvPr>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852139" y="1764483"/>
            <a:ext cx="241100" cy="241100"/>
          </a:xfrm>
          <a:prstGeom prst="rect">
            <a:avLst/>
          </a:prstGeom>
        </p:spPr>
      </p:pic>
      <p:sp>
        <p:nvSpPr>
          <p:cNvPr id="145" name="正方形/長方形 498" descr="An overview of all the services offered by Azurte">
            <a:extLst>
              <a:ext uri="{FF2B5EF4-FFF2-40B4-BE49-F238E27FC236}">
                <a16:creationId xmlns:a16="http://schemas.microsoft.com/office/drawing/2014/main" id="{50C98D27-51E1-4A6C-9C03-6BEAB534C4BD}"/>
              </a:ext>
            </a:extLst>
          </p:cNvPr>
          <p:cNvSpPr/>
          <p:nvPr/>
        </p:nvSpPr>
        <p:spPr>
          <a:xfrm>
            <a:off x="8494038" y="2045323"/>
            <a:ext cx="75305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Application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sp>
        <p:nvSpPr>
          <p:cNvPr id="146" name="正方形/長方形 499" descr="An overview of all the services offered by Azurte">
            <a:extLst>
              <a:ext uri="{FF2B5EF4-FFF2-40B4-BE49-F238E27FC236}">
                <a16:creationId xmlns:a16="http://schemas.microsoft.com/office/drawing/2014/main" id="{A523B18C-0820-4586-9B3B-93AE721FA972}"/>
              </a:ext>
            </a:extLst>
          </p:cNvPr>
          <p:cNvSpPr/>
          <p:nvPr/>
        </p:nvSpPr>
        <p:spPr>
          <a:xfrm>
            <a:off x="9809769" y="1712676"/>
            <a:ext cx="68537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Lab</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47" name="正方形/長方形 500" descr="An overview of all the services offered by Azurte">
            <a:extLst>
              <a:ext uri="{FF2B5EF4-FFF2-40B4-BE49-F238E27FC236}">
                <a16:creationId xmlns:a16="http://schemas.microsoft.com/office/drawing/2014/main" id="{7BA2D130-9124-4732-914C-F8CE0E89B74D}"/>
              </a:ext>
            </a:extLst>
          </p:cNvPr>
          <p:cNvSpPr/>
          <p:nvPr/>
        </p:nvSpPr>
        <p:spPr>
          <a:xfrm>
            <a:off x="8494038" y="1768078"/>
            <a:ext cx="82747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DevOps</a:t>
            </a:r>
          </a:p>
        </p:txBody>
      </p:sp>
      <p:sp>
        <p:nvSpPr>
          <p:cNvPr id="148" name="正方形/長方形 501" descr="An overview of all the services offered by Azurte">
            <a:extLst>
              <a:ext uri="{FF2B5EF4-FFF2-40B4-BE49-F238E27FC236}">
                <a16:creationId xmlns:a16="http://schemas.microsoft.com/office/drawing/2014/main" id="{ADBEAEA9-8D6A-4104-9218-AEA075EAB158}"/>
              </a:ext>
            </a:extLst>
          </p:cNvPr>
          <p:cNvSpPr/>
          <p:nvPr/>
        </p:nvSpPr>
        <p:spPr>
          <a:xfrm>
            <a:off x="9801740" y="2100725"/>
            <a:ext cx="370614"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SDK</a:t>
            </a:r>
          </a:p>
        </p:txBody>
      </p:sp>
      <p:pic>
        <p:nvPicPr>
          <p:cNvPr id="149" name="グラフィックス 502" descr="An overview of all the services offered by Azurte">
            <a:extLst>
              <a:ext uri="{FF2B5EF4-FFF2-40B4-BE49-F238E27FC236}">
                <a16:creationId xmlns:a16="http://schemas.microsoft.com/office/drawing/2014/main" id="{6F75EEA7-AE29-414B-B075-C8C7B48FAA78}"/>
              </a:ext>
            </a:extLst>
          </p:cNvPr>
          <p:cNvPicPr>
            <a:picLocks noChangeAspect="1"/>
          </p:cNvPicPr>
          <p:nvPr/>
        </p:nvPicPr>
        <p:blipFill>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151445" y="1765031"/>
            <a:ext cx="240000" cy="240000"/>
          </a:xfrm>
          <a:prstGeom prst="rect">
            <a:avLst/>
          </a:prstGeom>
        </p:spPr>
      </p:pic>
      <p:pic>
        <p:nvPicPr>
          <p:cNvPr id="150" name="グラフィックス 503" descr="An overview of all the services offered by Azurte">
            <a:extLst>
              <a:ext uri="{FF2B5EF4-FFF2-40B4-BE49-F238E27FC236}">
                <a16:creationId xmlns:a16="http://schemas.microsoft.com/office/drawing/2014/main" id="{29BF56FE-5643-492E-AA96-B3C77C913005}"/>
              </a:ext>
            </a:extLst>
          </p:cNvPr>
          <p:cNvPicPr>
            <a:picLocks noChangeAspect="1"/>
          </p:cNvPicPr>
          <p:nvPr/>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469111" y="2097677"/>
            <a:ext cx="240000" cy="240000"/>
          </a:xfrm>
          <a:prstGeom prst="rect">
            <a:avLst/>
          </a:prstGeom>
        </p:spPr>
      </p:pic>
      <p:sp>
        <p:nvSpPr>
          <p:cNvPr id="151" name="正方形/長方形 506" descr="An overview of all the services offered by Azurte">
            <a:extLst>
              <a:ext uri="{FF2B5EF4-FFF2-40B4-BE49-F238E27FC236}">
                <a16:creationId xmlns:a16="http://schemas.microsoft.com/office/drawing/2014/main" id="{70A0AEDB-5A0A-48A1-809C-BA9FDFE5B65D}"/>
              </a:ext>
            </a:extLst>
          </p:cNvPr>
          <p:cNvSpPr/>
          <p:nvPr/>
        </p:nvSpPr>
        <p:spPr>
          <a:xfrm>
            <a:off x="8494038" y="2721548"/>
            <a:ext cx="607859"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p:txBody>
      </p:sp>
      <p:sp>
        <p:nvSpPr>
          <p:cNvPr id="152" name="正方形/長方形 507" descr="An overview of all the services offered by Azurte">
            <a:extLst>
              <a:ext uri="{FF2B5EF4-FFF2-40B4-BE49-F238E27FC236}">
                <a16:creationId xmlns:a16="http://schemas.microsoft.com/office/drawing/2014/main" id="{E4E3B233-FDB9-47C4-92E3-1C5FECE42DAF}"/>
              </a:ext>
            </a:extLst>
          </p:cNvPr>
          <p:cNvSpPr/>
          <p:nvPr/>
        </p:nvSpPr>
        <p:spPr>
          <a:xfrm>
            <a:off x="9815862" y="3489833"/>
            <a:ext cx="75854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Factory</a:t>
            </a:r>
          </a:p>
        </p:txBody>
      </p:sp>
      <p:sp>
        <p:nvSpPr>
          <p:cNvPr id="153" name="正方形/長方形 508" descr="An overview of all the services offered by Azurte">
            <a:extLst>
              <a:ext uri="{FF2B5EF4-FFF2-40B4-BE49-F238E27FC236}">
                <a16:creationId xmlns:a16="http://schemas.microsoft.com/office/drawing/2014/main" id="{2715B1D0-4714-4F40-B8AB-5BCDC52A75FA}"/>
              </a:ext>
            </a:extLst>
          </p:cNvPr>
          <p:cNvSpPr/>
          <p:nvPr/>
        </p:nvSpPr>
        <p:spPr>
          <a:xfrm>
            <a:off x="8494038" y="3065111"/>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MySQL</a:t>
            </a:r>
          </a:p>
        </p:txBody>
      </p:sp>
      <p:pic>
        <p:nvPicPr>
          <p:cNvPr id="154" name="グラフィックス 510" descr="An overview of all the services offered by Azurte">
            <a:extLst>
              <a:ext uri="{FF2B5EF4-FFF2-40B4-BE49-F238E27FC236}">
                <a16:creationId xmlns:a16="http://schemas.microsoft.com/office/drawing/2014/main" id="{2AEB8299-4610-4DC7-BE70-2B364A9980C6}"/>
              </a:ext>
            </a:extLst>
          </p:cNvPr>
          <p:cNvPicPr>
            <a:picLocks noChangeAspect="1"/>
          </p:cNvPicPr>
          <p:nvPr/>
        </p:nvPicPr>
        <p:blipFill>
          <a:blip r:embed="rId61" cstate="print">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151445" y="2773903"/>
            <a:ext cx="240000" cy="240000"/>
          </a:xfrm>
          <a:prstGeom prst="rect">
            <a:avLst/>
          </a:prstGeom>
        </p:spPr>
      </p:pic>
      <p:pic>
        <p:nvPicPr>
          <p:cNvPr id="155" name="グラフィックス 511" descr="An overview of all the services offered by Azurte">
            <a:extLst>
              <a:ext uri="{FF2B5EF4-FFF2-40B4-BE49-F238E27FC236}">
                <a16:creationId xmlns:a16="http://schemas.microsoft.com/office/drawing/2014/main" id="{43194B0C-F417-4712-995E-97C533E787C3}"/>
              </a:ext>
            </a:extLst>
          </p:cNvPr>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8151445" y="3117465"/>
            <a:ext cx="240000" cy="240000"/>
          </a:xfrm>
          <a:prstGeom prst="rect">
            <a:avLst/>
          </a:prstGeom>
        </p:spPr>
      </p:pic>
      <p:pic>
        <p:nvPicPr>
          <p:cNvPr id="156" name="グラフィックス 512" descr="An overview of all the services offered by Azurte">
            <a:extLst>
              <a:ext uri="{FF2B5EF4-FFF2-40B4-BE49-F238E27FC236}">
                <a16:creationId xmlns:a16="http://schemas.microsoft.com/office/drawing/2014/main" id="{ACC14915-AD69-417F-B25A-DAD1F44C4A14}"/>
              </a:ext>
            </a:extLst>
          </p:cNvPr>
          <p:cNvPicPr>
            <a:picLocks noChangeAspect="1"/>
          </p:cNvPicPr>
          <p:nvPr/>
        </p:nvPicPr>
        <p:blipFill>
          <a:blip r:embed="rId65" cstate="print">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8151445" y="3448784"/>
            <a:ext cx="240000" cy="240000"/>
          </a:xfrm>
          <a:prstGeom prst="rect">
            <a:avLst/>
          </a:prstGeom>
        </p:spPr>
      </p:pic>
      <p:pic>
        <p:nvPicPr>
          <p:cNvPr id="157" name="グラフィックス 513" descr="An overview of all the services offered by Azurte">
            <a:extLst>
              <a:ext uri="{FF2B5EF4-FFF2-40B4-BE49-F238E27FC236}">
                <a16:creationId xmlns:a16="http://schemas.microsoft.com/office/drawing/2014/main" id="{0158235C-9C59-45C9-B697-9C30000E2A2F}"/>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475240" y="3143223"/>
            <a:ext cx="240000" cy="240000"/>
          </a:xfrm>
          <a:prstGeom prst="rect">
            <a:avLst/>
          </a:prstGeom>
        </p:spPr>
      </p:pic>
      <p:sp>
        <p:nvSpPr>
          <p:cNvPr id="158" name="正方形/長方形 514" descr="An overview of all the services offered by Azurte">
            <a:extLst>
              <a:ext uri="{FF2B5EF4-FFF2-40B4-BE49-F238E27FC236}">
                <a16:creationId xmlns:a16="http://schemas.microsoft.com/office/drawing/2014/main" id="{81C8FE6A-29D4-45B5-9624-3BB5FCAF0958}"/>
              </a:ext>
            </a:extLst>
          </p:cNvPr>
          <p:cNvSpPr/>
          <p:nvPr/>
        </p:nvSpPr>
        <p:spPr>
          <a:xfrm>
            <a:off x="9815860" y="3146270"/>
            <a:ext cx="705642"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Cosmos DB</a:t>
            </a:r>
          </a:p>
        </p:txBody>
      </p:sp>
      <p:pic>
        <p:nvPicPr>
          <p:cNvPr id="159" name="グラフィックス 515" descr="An overview of all the services offered by Azurte">
            <a:extLst>
              <a:ext uri="{FF2B5EF4-FFF2-40B4-BE49-F238E27FC236}">
                <a16:creationId xmlns:a16="http://schemas.microsoft.com/office/drawing/2014/main" id="{B67D1F70-8632-41ED-B9E9-117AAF93A9FD}"/>
              </a:ext>
            </a:extLst>
          </p:cNvPr>
          <p:cNvPicPr>
            <a:picLocks noChangeAspect="1"/>
          </p:cNvPicPr>
          <p:nvPr/>
        </p:nvPicPr>
        <p:blipFill>
          <a:blip r:embed="rId69" cstate="print">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471561" y="3819084"/>
            <a:ext cx="235105" cy="195921"/>
          </a:xfrm>
          <a:prstGeom prst="rect">
            <a:avLst/>
          </a:prstGeom>
        </p:spPr>
      </p:pic>
      <p:pic>
        <p:nvPicPr>
          <p:cNvPr id="160" name="グラフィックス 516" descr="An overview of all the services offered by Azurte">
            <a:extLst>
              <a:ext uri="{FF2B5EF4-FFF2-40B4-BE49-F238E27FC236}">
                <a16:creationId xmlns:a16="http://schemas.microsoft.com/office/drawing/2014/main" id="{7FD34C96-0E0B-43D8-B8FE-5174AAE42F16}"/>
              </a:ext>
            </a:extLst>
          </p:cNvPr>
          <p:cNvPicPr>
            <a:picLocks noChangeAspect="1"/>
          </p:cNvPicPr>
          <p:nvPr/>
        </p:nvPicPr>
        <p:blipFill>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478339" y="3489885"/>
            <a:ext cx="233807" cy="233807"/>
          </a:xfrm>
          <a:prstGeom prst="rect">
            <a:avLst/>
          </a:prstGeom>
        </p:spPr>
      </p:pic>
      <p:sp>
        <p:nvSpPr>
          <p:cNvPr id="161" name="正方形/長方形 517" descr="An overview of all the services offered by Azurte">
            <a:extLst>
              <a:ext uri="{FF2B5EF4-FFF2-40B4-BE49-F238E27FC236}">
                <a16:creationId xmlns:a16="http://schemas.microsoft.com/office/drawing/2014/main" id="{8E50B1DA-DC72-4CAB-A88C-B79C60228629}"/>
              </a:ext>
            </a:extLst>
          </p:cNvPr>
          <p:cNvSpPr/>
          <p:nvPr/>
        </p:nvSpPr>
        <p:spPr>
          <a:xfrm>
            <a:off x="8494038" y="3396429"/>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PostgreSQL</a:t>
            </a:r>
          </a:p>
        </p:txBody>
      </p:sp>
      <p:pic>
        <p:nvPicPr>
          <p:cNvPr id="162" name="グラフィックス 34" descr="An overview of all the services offered by Azurte">
            <a:extLst>
              <a:ext uri="{FF2B5EF4-FFF2-40B4-BE49-F238E27FC236}">
                <a16:creationId xmlns:a16="http://schemas.microsoft.com/office/drawing/2014/main" id="{30A1711F-67A7-466E-A22A-A4DAA9E7D7B9}"/>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8181445" y="3797041"/>
            <a:ext cx="180000" cy="240000"/>
          </a:xfrm>
          <a:prstGeom prst="rect">
            <a:avLst/>
          </a:prstGeom>
        </p:spPr>
      </p:pic>
      <p:sp>
        <p:nvSpPr>
          <p:cNvPr id="163" name="正方形/長方形 518" descr="An overview of all the services offered by Azurte">
            <a:extLst>
              <a:ext uri="{FF2B5EF4-FFF2-40B4-BE49-F238E27FC236}">
                <a16:creationId xmlns:a16="http://schemas.microsoft.com/office/drawing/2014/main" id="{4564E732-F5AF-48AE-A721-FD5F6953719A}"/>
              </a:ext>
            </a:extLst>
          </p:cNvPr>
          <p:cNvSpPr/>
          <p:nvPr/>
        </p:nvSpPr>
        <p:spPr>
          <a:xfrm>
            <a:off x="8494038" y="3744687"/>
            <a:ext cx="7649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MariaDB</a:t>
            </a:r>
          </a:p>
        </p:txBody>
      </p:sp>
      <p:pic>
        <p:nvPicPr>
          <p:cNvPr id="164" name="グラフィックス 36" descr="An overview of all the services offered by Azurte">
            <a:extLst>
              <a:ext uri="{FF2B5EF4-FFF2-40B4-BE49-F238E27FC236}">
                <a16:creationId xmlns:a16="http://schemas.microsoft.com/office/drawing/2014/main" id="{2593EF4A-AD5A-41FD-B888-07588280E218}"/>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8151445" y="4132173"/>
            <a:ext cx="240000" cy="240000"/>
          </a:xfrm>
          <a:prstGeom prst="rect">
            <a:avLst/>
          </a:prstGeom>
        </p:spPr>
      </p:pic>
      <p:sp>
        <p:nvSpPr>
          <p:cNvPr id="165" name="正方形/長方形 521" descr="An overview of all the services offered by Azurte">
            <a:extLst>
              <a:ext uri="{FF2B5EF4-FFF2-40B4-BE49-F238E27FC236}">
                <a16:creationId xmlns:a16="http://schemas.microsoft.com/office/drawing/2014/main" id="{6956B923-BDF5-4FAD-810D-46499C4E6DF0}"/>
              </a:ext>
            </a:extLst>
          </p:cNvPr>
          <p:cNvSpPr/>
          <p:nvPr/>
        </p:nvSpPr>
        <p:spPr>
          <a:xfrm>
            <a:off x="8494038" y="4079819"/>
            <a:ext cx="97815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Migration Service</a:t>
            </a:r>
          </a:p>
        </p:txBody>
      </p:sp>
      <p:sp>
        <p:nvSpPr>
          <p:cNvPr id="166" name="正方形/長方形 522" descr="An overview of all the services offered by Azurte">
            <a:extLst>
              <a:ext uri="{FF2B5EF4-FFF2-40B4-BE49-F238E27FC236}">
                <a16:creationId xmlns:a16="http://schemas.microsoft.com/office/drawing/2014/main" id="{7B860FBF-072A-4D33-AA85-77C7B1F77281}"/>
              </a:ext>
            </a:extLst>
          </p:cNvPr>
          <p:cNvSpPr/>
          <p:nvPr/>
        </p:nvSpPr>
        <p:spPr>
          <a:xfrm>
            <a:off x="9809731" y="3744687"/>
            <a:ext cx="74732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Cache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for Redis</a:t>
            </a:r>
          </a:p>
        </p:txBody>
      </p:sp>
      <p:pic>
        <p:nvPicPr>
          <p:cNvPr id="186" name="グラフィックス 76" descr="An overview of all the services offered by Azurte">
            <a:extLst>
              <a:ext uri="{FF2B5EF4-FFF2-40B4-BE49-F238E27FC236}">
                <a16:creationId xmlns:a16="http://schemas.microsoft.com/office/drawing/2014/main" id="{C3F441FB-91AB-4127-9DD8-0336245CA3FF}"/>
              </a:ext>
            </a:extLst>
          </p:cNvPr>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577619" y="4132173"/>
            <a:ext cx="240000" cy="240000"/>
          </a:xfrm>
          <a:prstGeom prst="rect">
            <a:avLst/>
          </a:prstGeom>
        </p:spPr>
      </p:pic>
      <p:sp>
        <p:nvSpPr>
          <p:cNvPr id="187" name="正方形/長方形 540" descr="An overview of all the services offered by Azurte">
            <a:extLst>
              <a:ext uri="{FF2B5EF4-FFF2-40B4-BE49-F238E27FC236}">
                <a16:creationId xmlns:a16="http://schemas.microsoft.com/office/drawing/2014/main" id="{8EFCD667-5709-46B1-82DE-6789DF1EE75C}"/>
              </a:ext>
            </a:extLst>
          </p:cNvPr>
          <p:cNvSpPr/>
          <p:nvPr/>
        </p:nvSpPr>
        <p:spPr>
          <a:xfrm>
            <a:off x="1932037" y="4135221"/>
            <a:ext cx="811441"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Video Indexer</a:t>
            </a:r>
          </a:p>
        </p:txBody>
      </p:sp>
      <p:pic>
        <p:nvPicPr>
          <p:cNvPr id="188" name="グラフィックス 82" descr="An overview of all the services offered by Azurte">
            <a:extLst>
              <a:ext uri="{FF2B5EF4-FFF2-40B4-BE49-F238E27FC236}">
                <a16:creationId xmlns:a16="http://schemas.microsoft.com/office/drawing/2014/main" id="{73B59658-3541-40AF-AB5C-FE0C76931BB3}"/>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891749" y="3797041"/>
            <a:ext cx="240000" cy="240000"/>
          </a:xfrm>
          <a:prstGeom prst="rect">
            <a:avLst/>
          </a:prstGeom>
        </p:spPr>
      </p:pic>
      <p:sp>
        <p:nvSpPr>
          <p:cNvPr id="189" name="正方形/長方形 541" descr="An overview of all the services offered by Azurte">
            <a:extLst>
              <a:ext uri="{FF2B5EF4-FFF2-40B4-BE49-F238E27FC236}">
                <a16:creationId xmlns:a16="http://schemas.microsoft.com/office/drawing/2014/main" id="{FA93B625-311F-4B1F-AC31-FCC61261580A}"/>
              </a:ext>
            </a:extLst>
          </p:cNvPr>
          <p:cNvSpPr/>
          <p:nvPr/>
        </p:nvSpPr>
        <p:spPr>
          <a:xfrm>
            <a:off x="3238844" y="3744687"/>
            <a:ext cx="654346"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sp>
        <p:nvSpPr>
          <p:cNvPr id="193" name="Rectangle 77" descr="An overview of all the services offered by Azurte">
            <a:extLst>
              <a:ext uri="{FF2B5EF4-FFF2-40B4-BE49-F238E27FC236}">
                <a16:creationId xmlns:a16="http://schemas.microsoft.com/office/drawing/2014/main" id="{58A7A351-D40D-4013-AF63-43C7B5AE49DE}"/>
              </a:ext>
            </a:extLst>
          </p:cNvPr>
          <p:cNvSpPr/>
          <p:nvPr/>
        </p:nvSpPr>
        <p:spPr bwMode="auto">
          <a:xfrm>
            <a:off x="1500292" y="1055937"/>
            <a:ext cx="9162461" cy="3683856"/>
          </a:xfrm>
          <a:prstGeom prst="rect">
            <a:avLst/>
          </a:prstGeom>
          <a:noFill/>
          <a:ln w="38100" cap="flat" cmpd="sng" algn="ctr">
            <a:solidFill>
              <a:srgbClr val="FFC000">
                <a:alpha val="7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990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94" name="グラフィックス 5" descr="An overview of all the services offered by Azurte">
            <a:extLst>
              <a:ext uri="{FF2B5EF4-FFF2-40B4-BE49-F238E27FC236}">
                <a16:creationId xmlns:a16="http://schemas.microsoft.com/office/drawing/2014/main" id="{5B952D2C-8244-4F60-B762-9AAF6E4C403C}"/>
              </a:ext>
            </a:extLst>
          </p:cNvPr>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2892360" y="1771668"/>
            <a:ext cx="240000" cy="240000"/>
          </a:xfrm>
          <a:prstGeom prst="rect">
            <a:avLst/>
          </a:prstGeom>
        </p:spPr>
      </p:pic>
      <p:sp>
        <p:nvSpPr>
          <p:cNvPr id="195" name="正方形/長方形 208" descr="An overview of all the services offered by Azurte">
            <a:extLst>
              <a:ext uri="{FF2B5EF4-FFF2-40B4-BE49-F238E27FC236}">
                <a16:creationId xmlns:a16="http://schemas.microsoft.com/office/drawing/2014/main" id="{AD3B5F1E-FE08-4272-9F2A-5BD83FD183AA}"/>
              </a:ext>
            </a:extLst>
          </p:cNvPr>
          <p:cNvSpPr/>
          <p:nvPr/>
        </p:nvSpPr>
        <p:spPr>
          <a:xfrm>
            <a:off x="3238844" y="1721607"/>
            <a:ext cx="692818"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Kubernetes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96" name="グラフィックス 209" descr="An overview of all the services offered by Azurte">
            <a:extLst>
              <a:ext uri="{FF2B5EF4-FFF2-40B4-BE49-F238E27FC236}">
                <a16:creationId xmlns:a16="http://schemas.microsoft.com/office/drawing/2014/main" id="{A983F188-9A79-4E33-BE18-A7C8404738E4}"/>
              </a:ext>
            </a:extLst>
          </p:cNvPr>
          <p:cNvPicPr>
            <a:picLocks noChangeAspect="1"/>
          </p:cNvPicPr>
          <p:nvPr/>
        </p:nvPicPr>
        <p:blipFill rotWithShape="1">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rcRect l="20505" t="18528" r="18528" b="14030"/>
          <a:stretch/>
        </p:blipFill>
        <p:spPr>
          <a:xfrm>
            <a:off x="6874336" y="2091972"/>
            <a:ext cx="216957" cy="240000"/>
          </a:xfrm>
          <a:prstGeom prst="rect">
            <a:avLst/>
          </a:prstGeom>
        </p:spPr>
      </p:pic>
      <p:pic>
        <p:nvPicPr>
          <p:cNvPr id="197" name="グラフィックス 8" descr="An overview of all the services offered by Azurte">
            <a:extLst>
              <a:ext uri="{FF2B5EF4-FFF2-40B4-BE49-F238E27FC236}">
                <a16:creationId xmlns:a16="http://schemas.microsoft.com/office/drawing/2014/main" id="{7BFDC786-73F2-4971-8628-FBC6194A9775}"/>
              </a:ext>
            </a:extLst>
          </p:cNvPr>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9463119" y="1766724"/>
            <a:ext cx="240000" cy="240000"/>
          </a:xfrm>
          <a:prstGeom prst="rect">
            <a:avLst/>
          </a:prstGeom>
        </p:spPr>
      </p:pic>
      <p:pic>
        <p:nvPicPr>
          <p:cNvPr id="198" name="グラフィックス 15" descr="An overview of all the services offered by Azurte">
            <a:extLst>
              <a:ext uri="{FF2B5EF4-FFF2-40B4-BE49-F238E27FC236}">
                <a16:creationId xmlns:a16="http://schemas.microsoft.com/office/drawing/2014/main" id="{20D84C96-DF6C-4FB5-A680-185E31C37ACE}"/>
              </a:ext>
            </a:extLst>
          </p:cNvPr>
          <p:cNvPicPr>
            <a:picLocks noChangeAspect="1"/>
          </p:cNvPicPr>
          <p:nvPr/>
        </p:nvPicPr>
        <p:blipFill>
          <a:blip r:embed="rId87" cstate="print">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8168468" y="2065717"/>
            <a:ext cx="240000" cy="240000"/>
          </a:xfrm>
          <a:prstGeom prst="rect">
            <a:avLst/>
          </a:prstGeom>
        </p:spPr>
      </p:pic>
      <p:pic>
        <p:nvPicPr>
          <p:cNvPr id="199" name="グラフィックス 202" descr="An overview of all the services offered by Azurte">
            <a:extLst>
              <a:ext uri="{FF2B5EF4-FFF2-40B4-BE49-F238E27FC236}">
                <a16:creationId xmlns:a16="http://schemas.microsoft.com/office/drawing/2014/main" id="{C4AE9DA6-3523-4D60-91DB-560AB5436F03}"/>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478489" y="2795311"/>
            <a:ext cx="240000" cy="240000"/>
          </a:xfrm>
          <a:prstGeom prst="rect">
            <a:avLst/>
          </a:prstGeom>
        </p:spPr>
      </p:pic>
      <p:sp>
        <p:nvSpPr>
          <p:cNvPr id="200" name="正方形/長方形 204" descr="An overview of all the services offered by Azurte">
            <a:extLst>
              <a:ext uri="{FF2B5EF4-FFF2-40B4-BE49-F238E27FC236}">
                <a16:creationId xmlns:a16="http://schemas.microsoft.com/office/drawing/2014/main" id="{77B0C1A2-8E16-4979-9066-23B4BED0B011}"/>
              </a:ext>
            </a:extLst>
          </p:cNvPr>
          <p:cNvSpPr/>
          <p:nvPr/>
        </p:nvSpPr>
        <p:spPr>
          <a:xfrm>
            <a:off x="9816623" y="2729363"/>
            <a:ext cx="694421"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201" name="図 6" descr="An overview of all the services offered by Azurte">
            <a:extLst>
              <a:ext uri="{FF2B5EF4-FFF2-40B4-BE49-F238E27FC236}">
                <a16:creationId xmlns:a16="http://schemas.microsoft.com/office/drawing/2014/main" id="{13332700-BE8E-4FFB-B715-D1E82F11563A}"/>
              </a:ext>
            </a:extLst>
          </p:cNvPr>
          <p:cNvPicPr>
            <a:picLocks noChangeAspect="1"/>
          </p:cNvPicPr>
          <p:nvPr/>
        </p:nvPicPr>
        <p:blipFill>
          <a:blip r:embed="rId89"/>
          <a:stretch>
            <a:fillRect/>
          </a:stretch>
        </p:blipFill>
        <p:spPr>
          <a:xfrm>
            <a:off x="9465901" y="4145655"/>
            <a:ext cx="252000" cy="218204"/>
          </a:xfrm>
          <a:prstGeom prst="rect">
            <a:avLst/>
          </a:prstGeom>
        </p:spPr>
      </p:pic>
      <p:sp>
        <p:nvSpPr>
          <p:cNvPr id="202" name="正方形/長方形 206" descr="An overview of all the services offered by Azurte">
            <a:extLst>
              <a:ext uri="{FF2B5EF4-FFF2-40B4-BE49-F238E27FC236}">
                <a16:creationId xmlns:a16="http://schemas.microsoft.com/office/drawing/2014/main" id="{F89F0384-A2EC-4B32-908C-F926724B2A6E}"/>
              </a:ext>
            </a:extLst>
          </p:cNvPr>
          <p:cNvSpPr/>
          <p:nvPr/>
        </p:nvSpPr>
        <p:spPr>
          <a:xfrm>
            <a:off x="9809731" y="4087392"/>
            <a:ext cx="53732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Table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a:t>
            </a:r>
          </a:p>
        </p:txBody>
      </p:sp>
      <p:sp>
        <p:nvSpPr>
          <p:cNvPr id="203" name="Title 3">
            <a:extLst>
              <a:ext uri="{FF2B5EF4-FFF2-40B4-BE49-F238E27FC236}">
                <a16:creationId xmlns:a16="http://schemas.microsoft.com/office/drawing/2014/main" id="{1DA1EA2E-40E4-41FC-9621-B9DE33A5FEAF}"/>
              </a:ext>
            </a:extLst>
          </p:cNvPr>
          <p:cNvSpPr txBox="1">
            <a:spLocks/>
          </p:cNvSpPr>
          <p:nvPr/>
        </p:nvSpPr>
        <p:spPr>
          <a:xfrm>
            <a:off x="193460" y="220892"/>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Services</a:t>
            </a:r>
          </a:p>
        </p:txBody>
      </p:sp>
    </p:spTree>
    <p:extLst>
      <p:ext uri="{BB962C8B-B14F-4D97-AF65-F5344CB8AC3E}">
        <p14:creationId xmlns:p14="http://schemas.microsoft.com/office/powerpoint/2010/main" val="224869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0"/>
                                        </p:tgtEl>
                                        <p:attrNameLst>
                                          <p:attrName>style.visibility</p:attrName>
                                        </p:attrNameLst>
                                      </p:cBhvr>
                                      <p:to>
                                        <p:strVal val="visible"/>
                                      </p:to>
                                    </p:set>
                                    <p:animEffect transition="in" filter="fade">
                                      <p:cBhvr>
                                        <p:cTn id="136" dur="500"/>
                                        <p:tgtEl>
                                          <p:spTgt spid="11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par>
                                <p:cTn id="140" presetID="10" presetClass="entr" presetSubtype="0" fill="hold" nodeType="with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fade">
                                      <p:cBhvr>
                                        <p:cTn id="148" dur="500"/>
                                        <p:tgtEl>
                                          <p:spTgt spid="11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fade">
                                      <p:cBhvr>
                                        <p:cTn id="151" dur="500"/>
                                        <p:tgtEl>
                                          <p:spTgt spid="115"/>
                                        </p:tgtEl>
                                      </p:cBhvr>
                                    </p:animEffect>
                                  </p:childTnLst>
                                </p:cTn>
                              </p:par>
                              <p:par>
                                <p:cTn id="152" presetID="10" presetClass="entr" presetSubtype="0" fill="hold" nodeType="withEffect">
                                  <p:stCondLst>
                                    <p:cond delay="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500"/>
                                        <p:tgtEl>
                                          <p:spTgt spid="116"/>
                                        </p:tgtEl>
                                      </p:cBhvr>
                                    </p:animEffect>
                                  </p:childTnLst>
                                </p:cTn>
                              </p:par>
                              <p:par>
                                <p:cTn id="155" presetID="10"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animEffect transition="in" filter="fade">
                                      <p:cBhvr>
                                        <p:cTn id="163" dur="500"/>
                                        <p:tgtEl>
                                          <p:spTgt spid="11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4"/>
                                        </p:tgtEl>
                                        <p:attrNameLst>
                                          <p:attrName>style.visibility</p:attrName>
                                        </p:attrNameLst>
                                      </p:cBhvr>
                                      <p:to>
                                        <p:strVal val="visible"/>
                                      </p:to>
                                    </p:set>
                                    <p:animEffect transition="in" filter="fade">
                                      <p:cBhvr>
                                        <p:cTn id="178" dur="500"/>
                                        <p:tgtEl>
                                          <p:spTgt spid="12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par>
                                <p:cTn id="182" presetID="10" presetClass="entr" presetSubtype="0" fill="hold" nodeType="with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fade">
                                      <p:cBhvr>
                                        <p:cTn id="184" dur="500"/>
                                        <p:tgtEl>
                                          <p:spTgt spid="126"/>
                                        </p:tgtEl>
                                      </p:cBhvr>
                                    </p:animEffect>
                                  </p:childTnLst>
                                </p:cTn>
                              </p:par>
                              <p:par>
                                <p:cTn id="185" presetID="10" presetClass="entr" presetSubtype="0"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fade">
                                      <p:cBhvr>
                                        <p:cTn id="187" dur="500"/>
                                        <p:tgtEl>
                                          <p:spTgt spid="12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500"/>
                                        <p:tgtEl>
                                          <p:spTgt spid="12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animEffect transition="in" filter="fade">
                                      <p:cBhvr>
                                        <p:cTn id="199" dur="500"/>
                                        <p:tgtEl>
                                          <p:spTgt spid="13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500"/>
                                        <p:tgtEl>
                                          <p:spTgt spid="13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fade">
                                      <p:cBhvr>
                                        <p:cTn id="208" dur="500"/>
                                        <p:tgtEl>
                                          <p:spTgt spid="13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animEffect transition="in" filter="fade">
                                      <p:cBhvr>
                                        <p:cTn id="211" dur="500"/>
                                        <p:tgtEl>
                                          <p:spTgt spid="13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6"/>
                                        </p:tgtEl>
                                        <p:attrNameLst>
                                          <p:attrName>style.visibility</p:attrName>
                                        </p:attrNameLst>
                                      </p:cBhvr>
                                      <p:to>
                                        <p:strVal val="visible"/>
                                      </p:to>
                                    </p:set>
                                    <p:animEffect transition="in" filter="fade">
                                      <p:cBhvr>
                                        <p:cTn id="214" dur="500"/>
                                        <p:tgtEl>
                                          <p:spTgt spid="1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5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par>
                                <p:cTn id="227" presetID="10" presetClass="entr" presetSubtype="0" fill="hold"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par>
                                <p:cTn id="230" presetID="10" presetClass="entr" presetSubtype="0" fill="hold"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fade">
                                      <p:cBhvr>
                                        <p:cTn id="235" dur="500"/>
                                        <p:tgtEl>
                                          <p:spTgt spid="143"/>
                                        </p:tgtEl>
                                      </p:cBhvr>
                                    </p:animEffect>
                                  </p:childTnLst>
                                </p:cTn>
                              </p:par>
                              <p:par>
                                <p:cTn id="236" presetID="10" presetClass="entr" presetSubtype="0" fill="hold" nodeType="withEffect">
                                  <p:stCondLst>
                                    <p:cond delay="0"/>
                                  </p:stCondLst>
                                  <p:childTnLst>
                                    <p:set>
                                      <p:cBhvr>
                                        <p:cTn id="237" dur="1" fill="hold">
                                          <p:stCondLst>
                                            <p:cond delay="0"/>
                                          </p:stCondLst>
                                        </p:cTn>
                                        <p:tgtEl>
                                          <p:spTgt spid="144"/>
                                        </p:tgtEl>
                                        <p:attrNameLst>
                                          <p:attrName>style.visibility</p:attrName>
                                        </p:attrNameLst>
                                      </p:cBhvr>
                                      <p:to>
                                        <p:strVal val="visible"/>
                                      </p:to>
                                    </p:set>
                                    <p:animEffect transition="in" filter="fade">
                                      <p:cBhvr>
                                        <p:cTn id="238" dur="500"/>
                                        <p:tgtEl>
                                          <p:spTgt spid="1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45"/>
                                        </p:tgtEl>
                                        <p:attrNameLst>
                                          <p:attrName>style.visibility</p:attrName>
                                        </p:attrNameLst>
                                      </p:cBhvr>
                                      <p:to>
                                        <p:strVal val="visible"/>
                                      </p:to>
                                    </p:set>
                                    <p:animEffect transition="in" filter="fade">
                                      <p:cBhvr>
                                        <p:cTn id="241" dur="500"/>
                                        <p:tgtEl>
                                          <p:spTgt spid="14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500"/>
                                        <p:tgtEl>
                                          <p:spTgt spid="14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47"/>
                                        </p:tgtEl>
                                        <p:attrNameLst>
                                          <p:attrName>style.visibility</p:attrName>
                                        </p:attrNameLst>
                                      </p:cBhvr>
                                      <p:to>
                                        <p:strVal val="visible"/>
                                      </p:to>
                                    </p:set>
                                    <p:animEffect transition="in" filter="fade">
                                      <p:cBhvr>
                                        <p:cTn id="247" dur="500"/>
                                        <p:tgtEl>
                                          <p:spTgt spid="14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nodeType="withEffect">
                                  <p:stCondLst>
                                    <p:cond delay="0"/>
                                  </p:stCondLst>
                                  <p:childTnLst>
                                    <p:set>
                                      <p:cBhvr>
                                        <p:cTn id="276" dur="1" fill="hold">
                                          <p:stCondLst>
                                            <p:cond delay="0"/>
                                          </p:stCondLst>
                                        </p:cTn>
                                        <p:tgtEl>
                                          <p:spTgt spid="157"/>
                                        </p:tgtEl>
                                        <p:attrNameLst>
                                          <p:attrName>style.visibility</p:attrName>
                                        </p:attrNameLst>
                                      </p:cBhvr>
                                      <p:to>
                                        <p:strVal val="visible"/>
                                      </p:to>
                                    </p:set>
                                    <p:animEffect transition="in" filter="fade">
                                      <p:cBhvr>
                                        <p:cTn id="277" dur="500"/>
                                        <p:tgtEl>
                                          <p:spTgt spid="15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58"/>
                                        </p:tgtEl>
                                        <p:attrNameLst>
                                          <p:attrName>style.visibility</p:attrName>
                                        </p:attrNameLst>
                                      </p:cBhvr>
                                      <p:to>
                                        <p:strVal val="visible"/>
                                      </p:to>
                                    </p:set>
                                    <p:animEffect transition="in" filter="fade">
                                      <p:cBhvr>
                                        <p:cTn id="280" dur="500"/>
                                        <p:tgtEl>
                                          <p:spTgt spid="158"/>
                                        </p:tgtEl>
                                      </p:cBhvr>
                                    </p:animEffect>
                                  </p:childTnLst>
                                </p:cTn>
                              </p:par>
                              <p:par>
                                <p:cTn id="281" presetID="10" presetClass="entr" presetSubtype="0" fill="hold" nodeType="withEffect">
                                  <p:stCondLst>
                                    <p:cond delay="0"/>
                                  </p:stCondLst>
                                  <p:childTnLst>
                                    <p:set>
                                      <p:cBhvr>
                                        <p:cTn id="282" dur="1" fill="hold">
                                          <p:stCondLst>
                                            <p:cond delay="0"/>
                                          </p:stCondLst>
                                        </p:cTn>
                                        <p:tgtEl>
                                          <p:spTgt spid="159"/>
                                        </p:tgtEl>
                                        <p:attrNameLst>
                                          <p:attrName>style.visibility</p:attrName>
                                        </p:attrNameLst>
                                      </p:cBhvr>
                                      <p:to>
                                        <p:strVal val="visible"/>
                                      </p:to>
                                    </p:set>
                                    <p:animEffect transition="in" filter="fade">
                                      <p:cBhvr>
                                        <p:cTn id="283" dur="500"/>
                                        <p:tgtEl>
                                          <p:spTgt spid="159"/>
                                        </p:tgtEl>
                                      </p:cBhvr>
                                    </p:animEffect>
                                  </p:childTnLst>
                                </p:cTn>
                              </p:par>
                              <p:par>
                                <p:cTn id="284" presetID="10" presetClass="entr" presetSubtype="0" fill="hold" nodeType="withEffect">
                                  <p:stCondLst>
                                    <p:cond delay="0"/>
                                  </p:stCondLst>
                                  <p:childTnLst>
                                    <p:set>
                                      <p:cBhvr>
                                        <p:cTn id="285" dur="1" fill="hold">
                                          <p:stCondLst>
                                            <p:cond delay="0"/>
                                          </p:stCondLst>
                                        </p:cTn>
                                        <p:tgtEl>
                                          <p:spTgt spid="160"/>
                                        </p:tgtEl>
                                        <p:attrNameLst>
                                          <p:attrName>style.visibility</p:attrName>
                                        </p:attrNameLst>
                                      </p:cBhvr>
                                      <p:to>
                                        <p:strVal val="visible"/>
                                      </p:to>
                                    </p:set>
                                    <p:animEffect transition="in" filter="fade">
                                      <p:cBhvr>
                                        <p:cTn id="286" dur="500"/>
                                        <p:tgtEl>
                                          <p:spTgt spid="16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1"/>
                                        </p:tgtEl>
                                        <p:attrNameLst>
                                          <p:attrName>style.visibility</p:attrName>
                                        </p:attrNameLst>
                                      </p:cBhvr>
                                      <p:to>
                                        <p:strVal val="visible"/>
                                      </p:to>
                                    </p:set>
                                    <p:animEffect transition="in" filter="fade">
                                      <p:cBhvr>
                                        <p:cTn id="289" dur="500"/>
                                        <p:tgtEl>
                                          <p:spTgt spid="161"/>
                                        </p:tgtEl>
                                      </p:cBhvr>
                                    </p:animEffect>
                                  </p:childTnLst>
                                </p:cTn>
                              </p:par>
                              <p:par>
                                <p:cTn id="290" presetID="10" presetClass="entr" presetSubtype="0" fill="hold" nodeType="withEffect">
                                  <p:stCondLst>
                                    <p:cond delay="0"/>
                                  </p:stCondLst>
                                  <p:childTnLst>
                                    <p:set>
                                      <p:cBhvr>
                                        <p:cTn id="291" dur="1" fill="hold">
                                          <p:stCondLst>
                                            <p:cond delay="0"/>
                                          </p:stCondLst>
                                        </p:cTn>
                                        <p:tgtEl>
                                          <p:spTgt spid="162"/>
                                        </p:tgtEl>
                                        <p:attrNameLst>
                                          <p:attrName>style.visibility</p:attrName>
                                        </p:attrNameLst>
                                      </p:cBhvr>
                                      <p:to>
                                        <p:strVal val="visible"/>
                                      </p:to>
                                    </p:set>
                                    <p:animEffect transition="in" filter="fade">
                                      <p:cBhvr>
                                        <p:cTn id="292" dur="500"/>
                                        <p:tgtEl>
                                          <p:spTgt spid="16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63"/>
                                        </p:tgtEl>
                                        <p:attrNameLst>
                                          <p:attrName>style.visibility</p:attrName>
                                        </p:attrNameLst>
                                      </p:cBhvr>
                                      <p:to>
                                        <p:strVal val="visible"/>
                                      </p:to>
                                    </p:set>
                                    <p:animEffect transition="in" filter="fade">
                                      <p:cBhvr>
                                        <p:cTn id="295" dur="500"/>
                                        <p:tgtEl>
                                          <p:spTgt spid="163"/>
                                        </p:tgtEl>
                                      </p:cBhvr>
                                    </p:animEffect>
                                  </p:childTnLst>
                                </p:cTn>
                              </p:par>
                              <p:par>
                                <p:cTn id="296" presetID="10" presetClass="entr" presetSubtype="0" fill="hold" nodeType="withEffect">
                                  <p:stCondLst>
                                    <p:cond delay="0"/>
                                  </p:stCondLst>
                                  <p:childTnLst>
                                    <p:set>
                                      <p:cBhvr>
                                        <p:cTn id="297" dur="1" fill="hold">
                                          <p:stCondLst>
                                            <p:cond delay="0"/>
                                          </p:stCondLst>
                                        </p:cTn>
                                        <p:tgtEl>
                                          <p:spTgt spid="164"/>
                                        </p:tgtEl>
                                        <p:attrNameLst>
                                          <p:attrName>style.visibility</p:attrName>
                                        </p:attrNameLst>
                                      </p:cBhvr>
                                      <p:to>
                                        <p:strVal val="visible"/>
                                      </p:to>
                                    </p:set>
                                    <p:animEffect transition="in" filter="fade">
                                      <p:cBhvr>
                                        <p:cTn id="298" dur="500"/>
                                        <p:tgtEl>
                                          <p:spTgt spid="16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65"/>
                                        </p:tgtEl>
                                        <p:attrNameLst>
                                          <p:attrName>style.visibility</p:attrName>
                                        </p:attrNameLst>
                                      </p:cBhvr>
                                      <p:to>
                                        <p:strVal val="visible"/>
                                      </p:to>
                                    </p:set>
                                    <p:animEffect transition="in" filter="fade">
                                      <p:cBhvr>
                                        <p:cTn id="301" dur="500"/>
                                        <p:tgtEl>
                                          <p:spTgt spid="16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66"/>
                                        </p:tgtEl>
                                        <p:attrNameLst>
                                          <p:attrName>style.visibility</p:attrName>
                                        </p:attrNameLst>
                                      </p:cBhvr>
                                      <p:to>
                                        <p:strVal val="visible"/>
                                      </p:to>
                                    </p:set>
                                    <p:animEffect transition="in" filter="fade">
                                      <p:cBhvr>
                                        <p:cTn id="304" dur="500"/>
                                        <p:tgtEl>
                                          <p:spTgt spid="166"/>
                                        </p:tgtEl>
                                      </p:cBhvr>
                                    </p:animEffect>
                                  </p:childTnLst>
                                </p:cTn>
                              </p:par>
                              <p:par>
                                <p:cTn id="305" presetID="10" presetClass="entr" presetSubtype="0" fill="hold" nodeType="withEffect">
                                  <p:stCondLst>
                                    <p:cond delay="0"/>
                                  </p:stCondLst>
                                  <p:childTnLst>
                                    <p:set>
                                      <p:cBhvr>
                                        <p:cTn id="306" dur="1" fill="hold">
                                          <p:stCondLst>
                                            <p:cond delay="0"/>
                                          </p:stCondLst>
                                        </p:cTn>
                                        <p:tgtEl>
                                          <p:spTgt spid="186"/>
                                        </p:tgtEl>
                                        <p:attrNameLst>
                                          <p:attrName>style.visibility</p:attrName>
                                        </p:attrNameLst>
                                      </p:cBhvr>
                                      <p:to>
                                        <p:strVal val="visible"/>
                                      </p:to>
                                    </p:set>
                                    <p:animEffect transition="in" filter="fade">
                                      <p:cBhvr>
                                        <p:cTn id="307" dur="500"/>
                                        <p:tgtEl>
                                          <p:spTgt spid="18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87"/>
                                        </p:tgtEl>
                                        <p:attrNameLst>
                                          <p:attrName>style.visibility</p:attrName>
                                        </p:attrNameLst>
                                      </p:cBhvr>
                                      <p:to>
                                        <p:strVal val="visible"/>
                                      </p:to>
                                    </p:set>
                                    <p:animEffect transition="in" filter="fade">
                                      <p:cBhvr>
                                        <p:cTn id="310" dur="500"/>
                                        <p:tgtEl>
                                          <p:spTgt spid="187"/>
                                        </p:tgtEl>
                                      </p:cBhvr>
                                    </p:animEffect>
                                  </p:childTnLst>
                                </p:cTn>
                              </p:par>
                              <p:par>
                                <p:cTn id="311" presetID="10" presetClass="entr" presetSubtype="0" fill="hold" nodeType="withEffect">
                                  <p:stCondLst>
                                    <p:cond delay="0"/>
                                  </p:stCondLst>
                                  <p:childTnLst>
                                    <p:set>
                                      <p:cBhvr>
                                        <p:cTn id="312" dur="1" fill="hold">
                                          <p:stCondLst>
                                            <p:cond delay="0"/>
                                          </p:stCondLst>
                                        </p:cTn>
                                        <p:tgtEl>
                                          <p:spTgt spid="188"/>
                                        </p:tgtEl>
                                        <p:attrNameLst>
                                          <p:attrName>style.visibility</p:attrName>
                                        </p:attrNameLst>
                                      </p:cBhvr>
                                      <p:to>
                                        <p:strVal val="visible"/>
                                      </p:to>
                                    </p:set>
                                    <p:animEffect transition="in" filter="fade">
                                      <p:cBhvr>
                                        <p:cTn id="313" dur="500"/>
                                        <p:tgtEl>
                                          <p:spTgt spid="18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89"/>
                                        </p:tgtEl>
                                        <p:attrNameLst>
                                          <p:attrName>style.visibility</p:attrName>
                                        </p:attrNameLst>
                                      </p:cBhvr>
                                      <p:to>
                                        <p:strVal val="visible"/>
                                      </p:to>
                                    </p:set>
                                    <p:animEffect transition="in" filter="fade">
                                      <p:cBhvr>
                                        <p:cTn id="316" dur="500"/>
                                        <p:tgtEl>
                                          <p:spTgt spid="18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93"/>
                                        </p:tgtEl>
                                        <p:attrNameLst>
                                          <p:attrName>style.visibility</p:attrName>
                                        </p:attrNameLst>
                                      </p:cBhvr>
                                      <p:to>
                                        <p:strVal val="visible"/>
                                      </p:to>
                                    </p:set>
                                    <p:animEffect transition="in" filter="fade">
                                      <p:cBhvr>
                                        <p:cTn id="319" dur="500"/>
                                        <p:tgtEl>
                                          <p:spTgt spid="193"/>
                                        </p:tgtEl>
                                      </p:cBhvr>
                                    </p:animEffect>
                                  </p:childTnLst>
                                </p:cTn>
                              </p:par>
                              <p:par>
                                <p:cTn id="320" presetID="10" presetClass="entr" presetSubtype="0" fill="hold" nodeType="withEffect">
                                  <p:stCondLst>
                                    <p:cond delay="0"/>
                                  </p:stCondLst>
                                  <p:childTnLst>
                                    <p:set>
                                      <p:cBhvr>
                                        <p:cTn id="321" dur="1" fill="hold">
                                          <p:stCondLst>
                                            <p:cond delay="0"/>
                                          </p:stCondLst>
                                        </p:cTn>
                                        <p:tgtEl>
                                          <p:spTgt spid="194"/>
                                        </p:tgtEl>
                                        <p:attrNameLst>
                                          <p:attrName>style.visibility</p:attrName>
                                        </p:attrNameLst>
                                      </p:cBhvr>
                                      <p:to>
                                        <p:strVal val="visible"/>
                                      </p:to>
                                    </p:set>
                                    <p:animEffect transition="in" filter="fade">
                                      <p:cBhvr>
                                        <p:cTn id="322" dur="500"/>
                                        <p:tgtEl>
                                          <p:spTgt spid="194"/>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95"/>
                                        </p:tgtEl>
                                        <p:attrNameLst>
                                          <p:attrName>style.visibility</p:attrName>
                                        </p:attrNameLst>
                                      </p:cBhvr>
                                      <p:to>
                                        <p:strVal val="visible"/>
                                      </p:to>
                                    </p:set>
                                    <p:animEffect transition="in" filter="fade">
                                      <p:cBhvr>
                                        <p:cTn id="325" dur="500"/>
                                        <p:tgtEl>
                                          <p:spTgt spid="195"/>
                                        </p:tgtEl>
                                      </p:cBhvr>
                                    </p:animEffect>
                                  </p:childTnLst>
                                </p:cTn>
                              </p:par>
                              <p:par>
                                <p:cTn id="326" presetID="10" presetClass="entr" presetSubtype="0" fill="hold" nodeType="withEffect">
                                  <p:stCondLst>
                                    <p:cond delay="0"/>
                                  </p:stCondLst>
                                  <p:childTnLst>
                                    <p:set>
                                      <p:cBhvr>
                                        <p:cTn id="327" dur="1" fill="hold">
                                          <p:stCondLst>
                                            <p:cond delay="0"/>
                                          </p:stCondLst>
                                        </p:cTn>
                                        <p:tgtEl>
                                          <p:spTgt spid="196"/>
                                        </p:tgtEl>
                                        <p:attrNameLst>
                                          <p:attrName>style.visibility</p:attrName>
                                        </p:attrNameLst>
                                      </p:cBhvr>
                                      <p:to>
                                        <p:strVal val="visible"/>
                                      </p:to>
                                    </p:set>
                                    <p:animEffect transition="in" filter="fade">
                                      <p:cBhvr>
                                        <p:cTn id="328" dur="500"/>
                                        <p:tgtEl>
                                          <p:spTgt spid="196"/>
                                        </p:tgtEl>
                                      </p:cBhvr>
                                    </p:animEffect>
                                  </p:childTnLst>
                                </p:cTn>
                              </p:par>
                              <p:par>
                                <p:cTn id="329" presetID="10" presetClass="entr" presetSubtype="0" fill="hold" nodeType="withEffect">
                                  <p:stCondLst>
                                    <p:cond delay="0"/>
                                  </p:stCondLst>
                                  <p:childTnLst>
                                    <p:set>
                                      <p:cBhvr>
                                        <p:cTn id="330" dur="1" fill="hold">
                                          <p:stCondLst>
                                            <p:cond delay="0"/>
                                          </p:stCondLst>
                                        </p:cTn>
                                        <p:tgtEl>
                                          <p:spTgt spid="197"/>
                                        </p:tgtEl>
                                        <p:attrNameLst>
                                          <p:attrName>style.visibility</p:attrName>
                                        </p:attrNameLst>
                                      </p:cBhvr>
                                      <p:to>
                                        <p:strVal val="visible"/>
                                      </p:to>
                                    </p:set>
                                    <p:animEffect transition="in" filter="fade">
                                      <p:cBhvr>
                                        <p:cTn id="331" dur="500"/>
                                        <p:tgtEl>
                                          <p:spTgt spid="197"/>
                                        </p:tgtEl>
                                      </p:cBhvr>
                                    </p:animEffect>
                                  </p:childTnLst>
                                </p:cTn>
                              </p:par>
                              <p:par>
                                <p:cTn id="332" presetID="10" presetClass="entr" presetSubtype="0" fill="hold" nodeType="withEffect">
                                  <p:stCondLst>
                                    <p:cond delay="0"/>
                                  </p:stCondLst>
                                  <p:childTnLst>
                                    <p:set>
                                      <p:cBhvr>
                                        <p:cTn id="333" dur="1" fill="hold">
                                          <p:stCondLst>
                                            <p:cond delay="0"/>
                                          </p:stCondLst>
                                        </p:cTn>
                                        <p:tgtEl>
                                          <p:spTgt spid="198"/>
                                        </p:tgtEl>
                                        <p:attrNameLst>
                                          <p:attrName>style.visibility</p:attrName>
                                        </p:attrNameLst>
                                      </p:cBhvr>
                                      <p:to>
                                        <p:strVal val="visible"/>
                                      </p:to>
                                    </p:set>
                                    <p:animEffect transition="in" filter="fade">
                                      <p:cBhvr>
                                        <p:cTn id="334" dur="500"/>
                                        <p:tgtEl>
                                          <p:spTgt spid="198"/>
                                        </p:tgtEl>
                                      </p:cBhvr>
                                    </p:animEffect>
                                  </p:childTnLst>
                                </p:cTn>
                              </p:par>
                              <p:par>
                                <p:cTn id="335" presetID="10" presetClass="entr" presetSubtype="0" fill="hold" nodeType="withEffect">
                                  <p:stCondLst>
                                    <p:cond delay="0"/>
                                  </p:stCondLst>
                                  <p:childTnLst>
                                    <p:set>
                                      <p:cBhvr>
                                        <p:cTn id="336" dur="1" fill="hold">
                                          <p:stCondLst>
                                            <p:cond delay="0"/>
                                          </p:stCondLst>
                                        </p:cTn>
                                        <p:tgtEl>
                                          <p:spTgt spid="199"/>
                                        </p:tgtEl>
                                        <p:attrNameLst>
                                          <p:attrName>style.visibility</p:attrName>
                                        </p:attrNameLst>
                                      </p:cBhvr>
                                      <p:to>
                                        <p:strVal val="visible"/>
                                      </p:to>
                                    </p:set>
                                    <p:animEffect transition="in" filter="fade">
                                      <p:cBhvr>
                                        <p:cTn id="337" dur="500"/>
                                        <p:tgtEl>
                                          <p:spTgt spid="199"/>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00"/>
                                        </p:tgtEl>
                                        <p:attrNameLst>
                                          <p:attrName>style.visibility</p:attrName>
                                        </p:attrNameLst>
                                      </p:cBhvr>
                                      <p:to>
                                        <p:strVal val="visible"/>
                                      </p:to>
                                    </p:set>
                                    <p:animEffect transition="in" filter="fade">
                                      <p:cBhvr>
                                        <p:cTn id="340" dur="500"/>
                                        <p:tgtEl>
                                          <p:spTgt spid="200"/>
                                        </p:tgtEl>
                                      </p:cBhvr>
                                    </p:animEffect>
                                  </p:childTnLst>
                                </p:cTn>
                              </p:par>
                              <p:par>
                                <p:cTn id="341" presetID="10" presetClass="entr" presetSubtype="0" fill="hold" nodeType="withEffect">
                                  <p:stCondLst>
                                    <p:cond delay="0"/>
                                  </p:stCondLst>
                                  <p:childTnLst>
                                    <p:set>
                                      <p:cBhvr>
                                        <p:cTn id="342" dur="1" fill="hold">
                                          <p:stCondLst>
                                            <p:cond delay="0"/>
                                          </p:stCondLst>
                                        </p:cTn>
                                        <p:tgtEl>
                                          <p:spTgt spid="201"/>
                                        </p:tgtEl>
                                        <p:attrNameLst>
                                          <p:attrName>style.visibility</p:attrName>
                                        </p:attrNameLst>
                                      </p:cBhvr>
                                      <p:to>
                                        <p:strVal val="visible"/>
                                      </p:to>
                                    </p:set>
                                    <p:animEffect transition="in" filter="fade">
                                      <p:cBhvr>
                                        <p:cTn id="343" dur="500"/>
                                        <p:tgtEl>
                                          <p:spTgt spid="20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02"/>
                                        </p:tgtEl>
                                        <p:attrNameLst>
                                          <p:attrName>style.visibility</p:attrName>
                                        </p:attrNameLst>
                                      </p:cBhvr>
                                      <p:to>
                                        <p:strVal val="visible"/>
                                      </p:to>
                                    </p:set>
                                    <p:animEffect transition="in" filter="fade">
                                      <p:cBhvr>
                                        <p:cTn id="346"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53" grpId="0"/>
      <p:bldP spid="54" grpId="0"/>
      <p:bldP spid="55" grpId="0"/>
      <p:bldP spid="56" grpId="0"/>
      <p:bldP spid="57" grpId="0"/>
      <p:bldP spid="61" grpId="0"/>
      <p:bldP spid="62" grpId="0"/>
      <p:bldP spid="63" grpId="0"/>
      <p:bldP spid="64" grpId="0"/>
      <p:bldP spid="65" grpId="0"/>
      <p:bldP spid="66" grpId="0"/>
      <p:bldP spid="69" grpId="0"/>
      <p:bldP spid="71" grpId="0"/>
      <p:bldP spid="74" grpId="0"/>
      <p:bldP spid="96" grpId="0"/>
      <p:bldP spid="97" grpId="0"/>
      <p:bldP spid="100" grpId="0"/>
      <p:bldP spid="101" grpId="0"/>
      <p:bldP spid="102" grpId="0"/>
      <p:bldP spid="103" grpId="0"/>
      <p:bldP spid="105" grpId="0"/>
      <p:bldP spid="106" grpId="0"/>
      <p:bldP spid="111" grpId="0"/>
      <p:bldP spid="115" grpId="0"/>
      <p:bldP spid="118" grpId="0"/>
      <p:bldP spid="120" grpId="0"/>
      <p:bldP spid="122" grpId="0"/>
      <p:bldP spid="124" grpId="0"/>
      <p:bldP spid="125" grpId="0"/>
      <p:bldP spid="128" grpId="0"/>
      <p:bldP spid="129" grpId="0"/>
      <p:bldP spid="130" grpId="0"/>
      <p:bldP spid="132" grpId="0"/>
      <p:bldP spid="133" grpId="0"/>
      <p:bldP spid="134" grpId="0"/>
      <p:bldP spid="135" grpId="0"/>
      <p:bldP spid="136" grpId="0"/>
      <p:bldP spid="137" grpId="0"/>
      <p:bldP spid="138" grpId="0"/>
      <p:bldP spid="143" grpId="0"/>
      <p:bldP spid="145" grpId="0"/>
      <p:bldP spid="146" grpId="0"/>
      <p:bldP spid="147" grpId="0"/>
      <p:bldP spid="148" grpId="0"/>
      <p:bldP spid="151" grpId="0"/>
      <p:bldP spid="152" grpId="0"/>
      <p:bldP spid="153" grpId="0"/>
      <p:bldP spid="158" grpId="0"/>
      <p:bldP spid="161" grpId="0"/>
      <p:bldP spid="163" grpId="0"/>
      <p:bldP spid="165" grpId="0"/>
      <p:bldP spid="166" grpId="0"/>
      <p:bldP spid="187" grpId="0"/>
      <p:bldP spid="189" grpId="0"/>
      <p:bldP spid="193" grpId="0" animBg="1"/>
      <p:bldP spid="195" grpId="0"/>
      <p:bldP spid="200" grpId="0"/>
      <p:bldP spid="2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ACC8AD-4C6A-4797-B2A7-7EAD7342F516}"/>
              </a:ext>
            </a:extLst>
          </p:cNvPr>
          <p:cNvSpPr/>
          <p:nvPr/>
        </p:nvSpPr>
        <p:spPr bwMode="auto">
          <a:xfrm>
            <a:off x="4690863" y="1192205"/>
            <a:ext cx="4766731" cy="2106725"/>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b="1" dirty="0">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A7CC3EF5-0B83-44CA-AF7B-969F17C847D1}"/>
              </a:ext>
            </a:extLst>
          </p:cNvPr>
          <p:cNvSpPr>
            <a:spLocks noGrp="1"/>
          </p:cNvSpPr>
          <p:nvPr>
            <p:ph type="title"/>
          </p:nvPr>
        </p:nvSpPr>
        <p:spPr>
          <a:xfrm>
            <a:off x="588263" y="457622"/>
            <a:ext cx="11018520" cy="553982"/>
          </a:xfrm>
        </p:spPr>
        <p:txBody>
          <a:bodyPr/>
          <a:lstStyle/>
          <a:p>
            <a:r>
              <a:rPr lang="en-US" dirty="0"/>
              <a:t>The journey to the cloud</a:t>
            </a:r>
            <a:endParaRPr lang="en-CA" dirty="0"/>
          </a:p>
        </p:txBody>
      </p:sp>
      <p:grpSp>
        <p:nvGrpSpPr>
          <p:cNvPr id="4" name="Groupe 3">
            <a:extLst>
              <a:ext uri="{FF2B5EF4-FFF2-40B4-BE49-F238E27FC236}">
                <a16:creationId xmlns:a16="http://schemas.microsoft.com/office/drawing/2014/main" id="{198B985B-D872-4D6D-9B05-2CF1D01128AC}"/>
              </a:ext>
            </a:extLst>
          </p:cNvPr>
          <p:cNvGrpSpPr/>
          <p:nvPr/>
        </p:nvGrpSpPr>
        <p:grpSpPr>
          <a:xfrm>
            <a:off x="416457" y="5160298"/>
            <a:ext cx="11359086" cy="1419340"/>
            <a:chOff x="662770" y="5173661"/>
            <a:chExt cx="11586859" cy="1447801"/>
          </a:xfrm>
        </p:grpSpPr>
        <p:grpSp>
          <p:nvGrpSpPr>
            <p:cNvPr id="5" name="Groupe 4">
              <a:extLst>
                <a:ext uri="{FF2B5EF4-FFF2-40B4-BE49-F238E27FC236}">
                  <a16:creationId xmlns:a16="http://schemas.microsoft.com/office/drawing/2014/main" id="{49438013-A29F-40B7-94B4-6E5EF6435DA3}"/>
                </a:ext>
              </a:extLst>
            </p:cNvPr>
            <p:cNvGrpSpPr/>
            <p:nvPr/>
          </p:nvGrpSpPr>
          <p:grpSpPr>
            <a:xfrm>
              <a:off x="662770" y="5353348"/>
              <a:ext cx="11586859" cy="1143000"/>
              <a:chOff x="198437" y="4183062"/>
              <a:chExt cx="11196637" cy="1143000"/>
            </a:xfrm>
            <a:scene3d>
              <a:camera prst="orthographicFront">
                <a:rot lat="0" lon="0" rev="0"/>
              </a:camera>
              <a:lightRig rig="balanced" dir="t">
                <a:rot lat="0" lon="0" rev="8700000"/>
              </a:lightRig>
            </a:scene3d>
          </p:grpSpPr>
          <p:sp>
            <p:nvSpPr>
              <p:cNvPr id="11" name="Rectangle 10">
                <a:extLst>
                  <a:ext uri="{FF2B5EF4-FFF2-40B4-BE49-F238E27FC236}">
                    <a16:creationId xmlns:a16="http://schemas.microsoft.com/office/drawing/2014/main" id="{FD72996A-F221-45D2-B612-846164148CE7}"/>
                  </a:ext>
                </a:extLst>
              </p:cNvPr>
              <p:cNvSpPr/>
              <p:nvPr/>
            </p:nvSpPr>
            <p:spPr bwMode="auto">
              <a:xfrm>
                <a:off x="198437" y="4183062"/>
                <a:ext cx="10744200" cy="1143000"/>
              </a:xfrm>
              <a:prstGeom prst="rect">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sp>
            <p:nvSpPr>
              <p:cNvPr id="12" name="Organigramme : Connecteur 11">
                <a:extLst>
                  <a:ext uri="{FF2B5EF4-FFF2-40B4-BE49-F238E27FC236}">
                    <a16:creationId xmlns:a16="http://schemas.microsoft.com/office/drawing/2014/main" id="{57D8F776-813A-4FB4-85E1-7573EC279F9D}"/>
                  </a:ext>
                </a:extLst>
              </p:cNvPr>
              <p:cNvSpPr/>
              <p:nvPr/>
            </p:nvSpPr>
            <p:spPr bwMode="auto">
              <a:xfrm>
                <a:off x="10252074" y="4183062"/>
                <a:ext cx="1143000" cy="1143000"/>
              </a:xfrm>
              <a:prstGeom prst="flowChartConnector">
                <a:avLst/>
              </a:prstGeom>
              <a:solidFill>
                <a:schemeClr val="accent2"/>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CA" sz="1568" dirty="0">
                  <a:gradFill>
                    <a:gsLst>
                      <a:gs pos="40075">
                        <a:srgbClr val="FFFFFF"/>
                      </a:gs>
                      <a:gs pos="30000">
                        <a:srgbClr val="FFFFFF"/>
                      </a:gs>
                    </a:gsLst>
                    <a:lin ang="5400000" scaled="0"/>
                  </a:gradFill>
                </a:endParaRPr>
              </a:p>
            </p:txBody>
          </p:sp>
        </p:grpSp>
        <p:sp>
          <p:nvSpPr>
            <p:cNvPr id="6" name="Rectangle 5">
              <a:extLst>
                <a:ext uri="{FF2B5EF4-FFF2-40B4-BE49-F238E27FC236}">
                  <a16:creationId xmlns:a16="http://schemas.microsoft.com/office/drawing/2014/main" id="{58B08558-6AFA-42AC-AC89-0408E3A1DE39}"/>
                </a:ext>
              </a:extLst>
            </p:cNvPr>
            <p:cNvSpPr/>
            <p:nvPr/>
          </p:nvSpPr>
          <p:spPr bwMode="auto">
            <a:xfrm rot="16200000">
              <a:off x="195831" y="5785867"/>
              <a:ext cx="1447800" cy="223389"/>
            </a:xfrm>
            <a:prstGeom prst="rect">
              <a:avLst/>
            </a:prstGeom>
            <a:solidFill>
              <a:srgbClr val="AEAEA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 </a:t>
              </a:r>
              <a:r>
                <a:rPr lang="en-CA" sz="1568" b="1" dirty="0">
                  <a:solidFill>
                    <a:schemeClr val="tx1"/>
                  </a:solidFill>
                </a:rPr>
                <a:t>On-premises</a:t>
              </a:r>
            </a:p>
          </p:txBody>
        </p:sp>
        <p:sp>
          <p:nvSpPr>
            <p:cNvPr id="7" name="Rectangle 6">
              <a:extLst>
                <a:ext uri="{FF2B5EF4-FFF2-40B4-BE49-F238E27FC236}">
                  <a16:creationId xmlns:a16="http://schemas.microsoft.com/office/drawing/2014/main" id="{789FF29E-D46D-46D5-A8FB-B7C4165F06B0}"/>
                </a:ext>
              </a:extLst>
            </p:cNvPr>
            <p:cNvSpPr/>
            <p:nvPr/>
          </p:nvSpPr>
          <p:spPr bwMode="auto">
            <a:xfrm>
              <a:off x="1265237" y="5173661"/>
              <a:ext cx="1447800" cy="1447801"/>
            </a:xfrm>
            <a:prstGeom prst="rect">
              <a:avLst/>
            </a:prstGeom>
            <a:solidFill>
              <a:srgbClr val="E9E9E9"/>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372" b="1" dirty="0">
                  <a:solidFill>
                    <a:schemeClr val="tx1"/>
                  </a:solidFill>
                </a:rPr>
                <a:t>Apps</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Data and AI</a:t>
              </a:r>
            </a:p>
            <a:p>
              <a:pPr algn="ctr" defTabSz="914102" fontAlgn="base">
                <a:spcBef>
                  <a:spcPct val="0"/>
                </a:spcBef>
                <a:spcAft>
                  <a:spcPct val="0"/>
                </a:spcAft>
              </a:pPr>
              <a:endParaRPr lang="fr-CA" sz="1372" b="1" dirty="0">
                <a:solidFill>
                  <a:schemeClr val="tx1"/>
                </a:solidFill>
              </a:endParaRPr>
            </a:p>
            <a:p>
              <a:pPr algn="ctr" defTabSz="914102" fontAlgn="base">
                <a:spcBef>
                  <a:spcPct val="0"/>
                </a:spcBef>
                <a:spcAft>
                  <a:spcPct val="0"/>
                </a:spcAft>
              </a:pPr>
              <a:r>
                <a:rPr lang="fr-CA" sz="1372" b="1" dirty="0">
                  <a:solidFill>
                    <a:schemeClr val="tx1"/>
                  </a:solidFill>
                </a:rPr>
                <a:t>Infrastructure</a:t>
              </a:r>
              <a:endParaRPr lang="en-CA" sz="1372" b="1" dirty="0">
                <a:solidFill>
                  <a:schemeClr val="tx1"/>
                </a:solidFill>
              </a:endParaRPr>
            </a:p>
          </p:txBody>
        </p:sp>
        <p:sp>
          <p:nvSpPr>
            <p:cNvPr id="8" name="Rectangle 7">
              <a:extLst>
                <a:ext uri="{FF2B5EF4-FFF2-40B4-BE49-F238E27FC236}">
                  <a16:creationId xmlns:a16="http://schemas.microsoft.com/office/drawing/2014/main" id="{047BE13D-4B88-4616-B54E-7FB93B9B9EBB}"/>
                </a:ext>
              </a:extLst>
            </p:cNvPr>
            <p:cNvSpPr/>
            <p:nvPr/>
          </p:nvSpPr>
          <p:spPr bwMode="auto">
            <a:xfrm>
              <a:off x="2713037" y="5620376"/>
              <a:ext cx="4779073"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961" b="1" dirty="0">
                  <a:gradFill>
                    <a:gsLst>
                      <a:gs pos="40075">
                        <a:srgbClr val="FFFFFF"/>
                      </a:gs>
                      <a:gs pos="30000">
                        <a:srgbClr val="FFFFFF"/>
                      </a:gs>
                    </a:gsLst>
                    <a:lin ang="5400000" scaled="0"/>
                  </a:gradFill>
                </a:rPr>
                <a:t>Migration &amp; Modernisation</a:t>
              </a:r>
            </a:p>
            <a:p>
              <a:pPr algn="ctr" defTabSz="914102" fontAlgn="base">
                <a:spcBef>
                  <a:spcPct val="0"/>
                </a:spcBef>
                <a:spcAft>
                  <a:spcPct val="0"/>
                </a:spcAft>
              </a:pPr>
              <a:r>
                <a:rPr lang="en-CA" sz="1961" b="1" dirty="0">
                  <a:gradFill>
                    <a:gsLst>
                      <a:gs pos="40075">
                        <a:srgbClr val="FFFFFF"/>
                      </a:gs>
                      <a:gs pos="30000">
                        <a:srgbClr val="FFFFFF"/>
                      </a:gs>
                    </a:gsLst>
                    <a:lin ang="5400000" scaled="0"/>
                  </a:gradFill>
                </a:rPr>
                <a:t>Re-Host / Refactor / Rearchitect</a:t>
              </a:r>
            </a:p>
          </p:txBody>
        </p:sp>
        <p:sp>
          <p:nvSpPr>
            <p:cNvPr id="9" name="Rectangle 8">
              <a:extLst>
                <a:ext uri="{FF2B5EF4-FFF2-40B4-BE49-F238E27FC236}">
                  <a16:creationId xmlns:a16="http://schemas.microsoft.com/office/drawing/2014/main" id="{DE54B849-5653-4792-9194-DA71BA45975D}"/>
                </a:ext>
              </a:extLst>
            </p:cNvPr>
            <p:cNvSpPr/>
            <p:nvPr/>
          </p:nvSpPr>
          <p:spPr bwMode="auto">
            <a:xfrm>
              <a:off x="7267853" y="5646554"/>
              <a:ext cx="2698465"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Cloud – Native</a:t>
              </a:r>
            </a:p>
            <a:p>
              <a:pPr algn="ctr" defTabSz="914102" fontAlgn="base">
                <a:spcBef>
                  <a:spcPct val="0"/>
                </a:spcBef>
                <a:spcAft>
                  <a:spcPct val="0"/>
                </a:spcAft>
              </a:pPr>
              <a:r>
                <a:rPr lang="fr-CA" sz="1961" b="1" dirty="0" err="1">
                  <a:gradFill>
                    <a:gsLst>
                      <a:gs pos="40075">
                        <a:srgbClr val="FFFFFF"/>
                      </a:gs>
                      <a:gs pos="30000">
                        <a:srgbClr val="FFFFFF"/>
                      </a:gs>
                    </a:gsLst>
                    <a:lin ang="5400000" scaled="0"/>
                  </a:gradFill>
                </a:rPr>
                <a:t>Rebuild</a:t>
              </a:r>
              <a:r>
                <a:rPr lang="fr-CA" sz="1961" b="1" dirty="0">
                  <a:gradFill>
                    <a:gsLst>
                      <a:gs pos="40075">
                        <a:srgbClr val="FFFFFF"/>
                      </a:gs>
                      <a:gs pos="30000">
                        <a:srgbClr val="FFFFFF"/>
                      </a:gs>
                    </a:gsLst>
                    <a:lin ang="5400000" scaled="0"/>
                  </a:gradFill>
                </a:rPr>
                <a:t> / New</a:t>
              </a:r>
            </a:p>
          </p:txBody>
        </p:sp>
        <p:sp>
          <p:nvSpPr>
            <p:cNvPr id="10" name="Rectangle 9">
              <a:extLst>
                <a:ext uri="{FF2B5EF4-FFF2-40B4-BE49-F238E27FC236}">
                  <a16:creationId xmlns:a16="http://schemas.microsoft.com/office/drawing/2014/main" id="{7CA75EA0-4B45-4070-BBDF-95E802287EA4}"/>
                </a:ext>
              </a:extLst>
            </p:cNvPr>
            <p:cNvSpPr/>
            <p:nvPr/>
          </p:nvSpPr>
          <p:spPr bwMode="auto">
            <a:xfrm>
              <a:off x="10199362" y="5620376"/>
              <a:ext cx="1627408" cy="5438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961" b="1" dirty="0">
                  <a:gradFill>
                    <a:gsLst>
                      <a:gs pos="40075">
                        <a:srgbClr val="FFFFFF"/>
                      </a:gs>
                      <a:gs pos="30000">
                        <a:srgbClr val="FFFFFF"/>
                      </a:gs>
                    </a:gsLst>
                    <a:lin ang="5400000" scaled="0"/>
                  </a:gradFill>
                </a:rPr>
                <a:t>SaaS</a:t>
              </a:r>
            </a:p>
            <a:p>
              <a:pPr algn="ctr" defTabSz="914102" fontAlgn="base">
                <a:spcBef>
                  <a:spcPct val="0"/>
                </a:spcBef>
                <a:spcAft>
                  <a:spcPct val="0"/>
                </a:spcAft>
              </a:pPr>
              <a:r>
                <a:rPr lang="fr-CA" sz="1961" b="1" dirty="0">
                  <a:gradFill>
                    <a:gsLst>
                      <a:gs pos="40075">
                        <a:srgbClr val="FFFFFF"/>
                      </a:gs>
                      <a:gs pos="30000">
                        <a:srgbClr val="FFFFFF"/>
                      </a:gs>
                    </a:gsLst>
                    <a:lin ang="5400000" scaled="0"/>
                  </a:gradFill>
                </a:rPr>
                <a:t>Replace</a:t>
              </a:r>
              <a:endParaRPr lang="en-CA" sz="1961" b="1" dirty="0">
                <a:gradFill>
                  <a:gsLst>
                    <a:gs pos="40075">
                      <a:srgbClr val="FFFFFF"/>
                    </a:gs>
                    <a:gs pos="30000">
                      <a:srgbClr val="FFFFFF"/>
                    </a:gs>
                  </a:gsLst>
                  <a:lin ang="5400000" scaled="0"/>
                </a:gradFill>
              </a:endParaRPr>
            </a:p>
          </p:txBody>
        </p:sp>
      </p:grpSp>
      <p:sp>
        <p:nvSpPr>
          <p:cNvPr id="13" name="Rectangle 12">
            <a:extLst>
              <a:ext uri="{FF2B5EF4-FFF2-40B4-BE49-F238E27FC236}">
                <a16:creationId xmlns:a16="http://schemas.microsoft.com/office/drawing/2014/main" id="{960A520F-8792-45A7-9322-3A057FAE46B8}"/>
              </a:ext>
            </a:extLst>
          </p:cNvPr>
          <p:cNvSpPr/>
          <p:nvPr/>
        </p:nvSpPr>
        <p:spPr bwMode="auto">
          <a:xfrm>
            <a:off x="2687938" y="4093267"/>
            <a:ext cx="2002924" cy="1120531"/>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CA" sz="1568" b="1" dirty="0">
                <a:solidFill>
                  <a:schemeClr val="tx1"/>
                </a:solidFill>
              </a:rPr>
              <a:t>On-premises infrastructures and applications</a:t>
            </a:r>
          </a:p>
        </p:txBody>
      </p:sp>
      <p:sp>
        <p:nvSpPr>
          <p:cNvPr id="14" name="Rectangle 13">
            <a:extLst>
              <a:ext uri="{FF2B5EF4-FFF2-40B4-BE49-F238E27FC236}">
                <a16:creationId xmlns:a16="http://schemas.microsoft.com/office/drawing/2014/main" id="{6E1D6C5A-FE35-4246-915D-3D2FFCB1E2CF}"/>
              </a:ext>
            </a:extLst>
          </p:cNvPr>
          <p:cNvSpPr/>
          <p:nvPr/>
        </p:nvSpPr>
        <p:spPr bwMode="auto">
          <a:xfrm>
            <a:off x="3929640" y="3429001"/>
            <a:ext cx="761222" cy="576189"/>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err="1">
                <a:solidFill>
                  <a:schemeClr val="tx1"/>
                </a:solidFill>
              </a:rPr>
              <a:t>VMs</a:t>
            </a:r>
            <a:endParaRPr lang="en-CA" sz="1568" b="1" dirty="0">
              <a:solidFill>
                <a:schemeClr val="tx1"/>
              </a:solidFill>
            </a:endParaRPr>
          </a:p>
        </p:txBody>
      </p:sp>
      <p:sp>
        <p:nvSpPr>
          <p:cNvPr id="18" name="Rectangle 17">
            <a:extLst>
              <a:ext uri="{FF2B5EF4-FFF2-40B4-BE49-F238E27FC236}">
                <a16:creationId xmlns:a16="http://schemas.microsoft.com/office/drawing/2014/main" id="{D8B83E38-2E71-4D68-9391-C118F41DE468}"/>
              </a:ext>
            </a:extLst>
          </p:cNvPr>
          <p:cNvSpPr/>
          <p:nvPr/>
        </p:nvSpPr>
        <p:spPr bwMode="auto">
          <a:xfrm>
            <a:off x="10036166" y="850478"/>
            <a:ext cx="1159584" cy="823067"/>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tx1"/>
                </a:solidFill>
              </a:rPr>
              <a:t>SaaS Apps</a:t>
            </a:r>
            <a:endParaRPr lang="en-CA" sz="1568" b="1" dirty="0">
              <a:solidFill>
                <a:schemeClr val="tx1"/>
              </a:solidFill>
            </a:endParaRPr>
          </a:p>
        </p:txBody>
      </p:sp>
      <p:grpSp>
        <p:nvGrpSpPr>
          <p:cNvPr id="23" name="Groupe 22">
            <a:extLst>
              <a:ext uri="{FF2B5EF4-FFF2-40B4-BE49-F238E27FC236}">
                <a16:creationId xmlns:a16="http://schemas.microsoft.com/office/drawing/2014/main" id="{4D9B5D7E-81F7-4E16-AEDC-9B4FFB673A02}"/>
              </a:ext>
            </a:extLst>
          </p:cNvPr>
          <p:cNvGrpSpPr/>
          <p:nvPr/>
        </p:nvGrpSpPr>
        <p:grpSpPr>
          <a:xfrm>
            <a:off x="4828742" y="1391275"/>
            <a:ext cx="4457411" cy="1838523"/>
            <a:chOff x="5702213" y="1777514"/>
            <a:chExt cx="4546791" cy="1875389"/>
          </a:xfrm>
        </p:grpSpPr>
        <p:sp>
          <p:nvSpPr>
            <p:cNvPr id="15" name="Rectangle 14">
              <a:extLst>
                <a:ext uri="{FF2B5EF4-FFF2-40B4-BE49-F238E27FC236}">
                  <a16:creationId xmlns:a16="http://schemas.microsoft.com/office/drawing/2014/main" id="{3186627A-5519-4924-999B-A1B4AC7EADB6}"/>
                </a:ext>
              </a:extLst>
            </p:cNvPr>
            <p:cNvSpPr/>
            <p:nvPr/>
          </p:nvSpPr>
          <p:spPr bwMode="auto">
            <a:xfrm>
              <a:off x="5712388" y="2763727"/>
              <a:ext cx="1340414"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Containers</a:t>
              </a:r>
              <a:endParaRPr lang="en-CA" sz="1568" b="1" dirty="0">
                <a:solidFill>
                  <a:schemeClr val="bg1"/>
                </a:solidFill>
              </a:endParaRPr>
            </a:p>
          </p:txBody>
        </p:sp>
        <p:sp>
          <p:nvSpPr>
            <p:cNvPr id="16" name="Rectangle 15">
              <a:extLst>
                <a:ext uri="{FF2B5EF4-FFF2-40B4-BE49-F238E27FC236}">
                  <a16:creationId xmlns:a16="http://schemas.microsoft.com/office/drawing/2014/main" id="{CFA90366-2552-40BA-A917-DB081A3BAF52}"/>
                </a:ext>
              </a:extLst>
            </p:cNvPr>
            <p:cNvSpPr/>
            <p:nvPr/>
          </p:nvSpPr>
          <p:spPr bwMode="auto">
            <a:xfrm>
              <a:off x="7174787" y="2211227"/>
              <a:ext cx="1482137"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Microservices</a:t>
              </a:r>
              <a:endParaRPr lang="fr-CA" sz="1961" b="1" dirty="0">
                <a:solidFill>
                  <a:schemeClr val="bg1"/>
                </a:solidFill>
              </a:endParaRPr>
            </a:p>
          </p:txBody>
        </p:sp>
        <p:sp>
          <p:nvSpPr>
            <p:cNvPr id="17" name="Rectangle 16">
              <a:extLst>
                <a:ext uri="{FF2B5EF4-FFF2-40B4-BE49-F238E27FC236}">
                  <a16:creationId xmlns:a16="http://schemas.microsoft.com/office/drawing/2014/main" id="{3FBE3820-2F9B-43B5-8EAE-3A5068F1E766}"/>
                </a:ext>
              </a:extLst>
            </p:cNvPr>
            <p:cNvSpPr/>
            <p:nvPr/>
          </p:nvSpPr>
          <p:spPr bwMode="auto">
            <a:xfrm>
              <a:off x="8953246" y="1777514"/>
              <a:ext cx="1295758" cy="58113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fr-CA" sz="1568" b="1" dirty="0">
                  <a:solidFill>
                    <a:schemeClr val="bg1"/>
                  </a:solidFill>
                </a:rPr>
                <a:t>Serverless</a:t>
              </a:r>
              <a:r>
                <a:rPr lang="fr-CA" sz="1568" b="1" dirty="0">
                  <a:solidFill>
                    <a:schemeClr val="tx1"/>
                  </a:solidFill>
                </a:rPr>
                <a:t> </a:t>
              </a:r>
              <a:endParaRPr lang="en-CA" sz="1568" b="1" dirty="0">
                <a:solidFill>
                  <a:schemeClr val="tx1"/>
                </a:solidFill>
              </a:endParaRPr>
            </a:p>
          </p:txBody>
        </p:sp>
        <p:sp>
          <p:nvSpPr>
            <p:cNvPr id="20" name="Rectangle 19">
              <a:extLst>
                <a:ext uri="{FF2B5EF4-FFF2-40B4-BE49-F238E27FC236}">
                  <a16:creationId xmlns:a16="http://schemas.microsoft.com/office/drawing/2014/main" id="{1C7773EB-5AA3-4A51-87D9-DB464513ECE6}"/>
                </a:ext>
              </a:extLst>
            </p:cNvPr>
            <p:cNvSpPr/>
            <p:nvPr/>
          </p:nvSpPr>
          <p:spPr>
            <a:xfrm>
              <a:off x="5702213" y="3312596"/>
              <a:ext cx="1313154" cy="340307"/>
            </a:xfrm>
            <a:prstGeom prst="rect">
              <a:avLst/>
            </a:prstGeom>
          </p:spPr>
          <p:txBody>
            <a:bodyPr wrap="none">
              <a:spAutoFit/>
            </a:bodyPr>
            <a:lstStyle/>
            <a:p>
              <a:r>
                <a:rPr lang="fr-CA" sz="1568" b="1" dirty="0" err="1">
                  <a:solidFill>
                    <a:schemeClr val="bg1"/>
                  </a:solidFill>
                </a:rPr>
                <a:t>Refactoring</a:t>
              </a:r>
              <a:endParaRPr lang="en-CA" sz="1730" dirty="0">
                <a:solidFill>
                  <a:schemeClr val="bg1"/>
                </a:solidFill>
              </a:endParaRPr>
            </a:p>
          </p:txBody>
        </p:sp>
        <p:sp>
          <p:nvSpPr>
            <p:cNvPr id="21" name="Rectangle 20">
              <a:extLst>
                <a:ext uri="{FF2B5EF4-FFF2-40B4-BE49-F238E27FC236}">
                  <a16:creationId xmlns:a16="http://schemas.microsoft.com/office/drawing/2014/main" id="{1C9A3CCD-5B7D-4C84-B5F6-DBA175553CD0}"/>
                </a:ext>
              </a:extLst>
            </p:cNvPr>
            <p:cNvSpPr/>
            <p:nvPr/>
          </p:nvSpPr>
          <p:spPr>
            <a:xfrm>
              <a:off x="7301746" y="2748188"/>
              <a:ext cx="1269070" cy="340307"/>
            </a:xfrm>
            <a:prstGeom prst="rect">
              <a:avLst/>
            </a:prstGeom>
          </p:spPr>
          <p:txBody>
            <a:bodyPr wrap="square">
              <a:spAutoFit/>
            </a:bodyPr>
            <a:lstStyle/>
            <a:p>
              <a:r>
                <a:rPr lang="en-CA" sz="1568" b="1" dirty="0">
                  <a:solidFill>
                    <a:schemeClr val="bg1"/>
                  </a:solidFill>
                </a:rPr>
                <a:t>Rearchitect</a:t>
              </a:r>
              <a:endParaRPr lang="en-CA" sz="1730" dirty="0">
                <a:solidFill>
                  <a:schemeClr val="bg1"/>
                </a:solidFill>
              </a:endParaRPr>
            </a:p>
          </p:txBody>
        </p:sp>
        <p:sp>
          <p:nvSpPr>
            <p:cNvPr id="22" name="Rectangle 21">
              <a:extLst>
                <a:ext uri="{FF2B5EF4-FFF2-40B4-BE49-F238E27FC236}">
                  <a16:creationId xmlns:a16="http://schemas.microsoft.com/office/drawing/2014/main" id="{41970B83-2F7E-4C32-B22E-E4FE28864654}"/>
                </a:ext>
              </a:extLst>
            </p:cNvPr>
            <p:cNvSpPr/>
            <p:nvPr/>
          </p:nvSpPr>
          <p:spPr>
            <a:xfrm>
              <a:off x="9035480" y="2421207"/>
              <a:ext cx="947077" cy="586429"/>
            </a:xfrm>
            <a:prstGeom prst="rect">
              <a:avLst/>
            </a:prstGeom>
          </p:spPr>
          <p:txBody>
            <a:bodyPr wrap="none">
              <a:spAutoFit/>
            </a:bodyPr>
            <a:lstStyle/>
            <a:p>
              <a:pPr algn="ctr" defTabSz="914102" fontAlgn="base">
                <a:spcBef>
                  <a:spcPct val="0"/>
                </a:spcBef>
                <a:spcAft>
                  <a:spcPct val="0"/>
                </a:spcAft>
              </a:pPr>
              <a:r>
                <a:rPr lang="en-CA" sz="1568" b="1" dirty="0">
                  <a:solidFill>
                    <a:schemeClr val="bg1"/>
                  </a:solidFill>
                </a:rPr>
                <a:t>Rebuild</a:t>
              </a:r>
            </a:p>
            <a:p>
              <a:pPr algn="ctr" defTabSz="914102" fontAlgn="base">
                <a:spcBef>
                  <a:spcPct val="0"/>
                </a:spcBef>
                <a:spcAft>
                  <a:spcPct val="0"/>
                </a:spcAft>
              </a:pPr>
              <a:r>
                <a:rPr lang="en-CA" sz="1568" b="1" dirty="0">
                  <a:solidFill>
                    <a:schemeClr val="bg1"/>
                  </a:solidFill>
                </a:rPr>
                <a:t> or New</a:t>
              </a:r>
            </a:p>
          </p:txBody>
        </p:sp>
      </p:grpSp>
      <p:sp>
        <p:nvSpPr>
          <p:cNvPr id="3" name="ZoneTexte 2">
            <a:extLst>
              <a:ext uri="{FF2B5EF4-FFF2-40B4-BE49-F238E27FC236}">
                <a16:creationId xmlns:a16="http://schemas.microsoft.com/office/drawing/2014/main" id="{D4AF2F9F-BACE-49FD-B61C-536BD02466D8}"/>
              </a:ext>
            </a:extLst>
          </p:cNvPr>
          <p:cNvSpPr txBox="1"/>
          <p:nvPr/>
        </p:nvSpPr>
        <p:spPr>
          <a:xfrm>
            <a:off x="5523979" y="3491546"/>
            <a:ext cx="3306870" cy="369326"/>
          </a:xfrm>
          <a:prstGeom prst="rect">
            <a:avLst/>
          </a:prstGeom>
          <a:noFill/>
          <a:ln>
            <a:solidFill>
              <a:schemeClr val="tx1"/>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defPPr>
              <a:defRPr lang="en-US"/>
            </a:defPPr>
            <a:lvl1pPr algn="ctr" defTabSz="914102" fontAlgn="base">
              <a:spcBef>
                <a:spcPct val="0"/>
              </a:spcBef>
              <a:spcAft>
                <a:spcPct val="0"/>
              </a:spcAft>
              <a:defRPr sz="1568" b="1">
                <a:solidFill>
                  <a:schemeClr val="tx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CA" dirty="0">
                <a:solidFill>
                  <a:srgbClr val="0779D0"/>
                </a:solidFill>
              </a:rPr>
              <a:t>App Modernisation</a:t>
            </a:r>
            <a:endParaRPr lang="en-CA" dirty="0" err="1">
              <a:solidFill>
                <a:srgbClr val="0779D0"/>
              </a:solidFill>
            </a:endParaRPr>
          </a:p>
        </p:txBody>
      </p:sp>
    </p:spTree>
    <p:extLst>
      <p:ext uri="{BB962C8B-B14F-4D97-AF65-F5344CB8AC3E}">
        <p14:creationId xmlns:p14="http://schemas.microsoft.com/office/powerpoint/2010/main" val="520573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67DA5C-2728-4005-A3CC-7D0211698AFC}"/>
              </a:ext>
            </a:extLst>
          </p:cNvPr>
          <p:cNvSpPr>
            <a:spLocks noGrp="1"/>
          </p:cNvSpPr>
          <p:nvPr>
            <p:ph type="title"/>
          </p:nvPr>
        </p:nvSpPr>
        <p:spPr>
          <a:xfrm>
            <a:off x="588263" y="866287"/>
            <a:ext cx="11018520" cy="553998"/>
          </a:xfrm>
        </p:spPr>
        <p:txBody>
          <a:bodyPr/>
          <a:lstStyle/>
          <a:p>
            <a:r>
              <a:rPr lang="en-US" dirty="0"/>
              <a:t>How do containers help in app modernization? </a:t>
            </a:r>
            <a:endParaRPr lang="en-CA" dirty="0"/>
          </a:p>
        </p:txBody>
      </p:sp>
      <p:pic>
        <p:nvPicPr>
          <p:cNvPr id="6" name="Espace réservé pour une image  5">
            <a:extLst>
              <a:ext uri="{FF2B5EF4-FFF2-40B4-BE49-F238E27FC236}">
                <a16:creationId xmlns:a16="http://schemas.microsoft.com/office/drawing/2014/main" id="{5B72492A-1281-4C42-B15C-89846C8E92C6}"/>
              </a:ext>
            </a:extLst>
          </p:cNvPr>
          <p:cNvPicPr>
            <a:picLocks noGrp="1" noChangeAspect="1"/>
          </p:cNvPicPr>
          <p:nvPr>
            <p:ph type="pic" sz="quarter" idx="11"/>
          </p:nvPr>
        </p:nvPicPr>
        <p:blipFill>
          <a:blip r:embed="rId2"/>
          <a:srcRect t="21875" b="21875"/>
          <a:stretch>
            <a:fillRect/>
          </a:stretch>
        </p:blipFill>
        <p:spPr/>
      </p:pic>
    </p:spTree>
    <p:extLst>
      <p:ext uri="{BB962C8B-B14F-4D97-AF65-F5344CB8AC3E}">
        <p14:creationId xmlns:p14="http://schemas.microsoft.com/office/powerpoint/2010/main" val="29442223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0">
            <a:extLst>
              <a:ext uri="{FF2B5EF4-FFF2-40B4-BE49-F238E27FC236}">
                <a16:creationId xmlns:a16="http://schemas.microsoft.com/office/drawing/2014/main" id="{6D1A1579-912C-48A5-8E4C-E0BDC0CC7E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81882" y="2666350"/>
            <a:ext cx="1759635" cy="1387094"/>
          </a:xfrm>
          <a:prstGeom prst="rect">
            <a:avLst/>
          </a:prstGeom>
          <a:effectLst/>
        </p:spPr>
      </p:pic>
      <p:pic>
        <p:nvPicPr>
          <p:cNvPr id="4" name="Picture 29">
            <a:extLst>
              <a:ext uri="{FF2B5EF4-FFF2-40B4-BE49-F238E27FC236}">
                <a16:creationId xmlns:a16="http://schemas.microsoft.com/office/drawing/2014/main" id="{4E499D9F-44EF-411F-8BFB-5DF02FD9F37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19654" y="3371"/>
            <a:ext cx="1740409" cy="1329935"/>
          </a:xfrm>
          <a:prstGeom prst="rect">
            <a:avLst/>
          </a:prstGeom>
          <a:effectLst/>
        </p:spPr>
      </p:pic>
      <p:pic>
        <p:nvPicPr>
          <p:cNvPr id="5" name="Picture 8">
            <a:extLst>
              <a:ext uri="{FF2B5EF4-FFF2-40B4-BE49-F238E27FC236}">
                <a16:creationId xmlns:a16="http://schemas.microsoft.com/office/drawing/2014/main" id="{A44AD0C3-D203-46E8-9BCB-FB4305EC6F4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21869" y="0"/>
            <a:ext cx="1741744" cy="1329934"/>
          </a:xfrm>
          <a:prstGeom prst="rect">
            <a:avLst/>
          </a:prstGeom>
          <a:effectLst/>
        </p:spPr>
      </p:pic>
      <p:pic>
        <p:nvPicPr>
          <p:cNvPr id="6" name="Picture 5">
            <a:extLst>
              <a:ext uri="{FF2B5EF4-FFF2-40B4-BE49-F238E27FC236}">
                <a16:creationId xmlns:a16="http://schemas.microsoft.com/office/drawing/2014/main" id="{75AE97C2-2415-4F16-9A34-B492BA1CD81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961572" y="1329934"/>
            <a:ext cx="1743773" cy="1329934"/>
          </a:xfrm>
          <a:prstGeom prst="rect">
            <a:avLst/>
          </a:prstGeom>
          <a:effectLst/>
        </p:spPr>
      </p:pic>
      <p:pic>
        <p:nvPicPr>
          <p:cNvPr id="7" name="Picture 4">
            <a:extLst>
              <a:ext uri="{FF2B5EF4-FFF2-40B4-BE49-F238E27FC236}">
                <a16:creationId xmlns:a16="http://schemas.microsoft.com/office/drawing/2014/main" id="{564E30CE-1F10-49F8-AFC5-22CCF2465A6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08098" y="4092991"/>
            <a:ext cx="1713860" cy="1373619"/>
          </a:xfrm>
          <a:prstGeom prst="rect">
            <a:avLst/>
          </a:prstGeom>
          <a:effectLst/>
        </p:spPr>
      </p:pic>
      <p:pic>
        <p:nvPicPr>
          <p:cNvPr id="8" name="Picture 9">
            <a:extLst>
              <a:ext uri="{FF2B5EF4-FFF2-40B4-BE49-F238E27FC236}">
                <a16:creationId xmlns:a16="http://schemas.microsoft.com/office/drawing/2014/main" id="{ECDF8762-2647-4C4C-9B69-A11F1D4B5471}"/>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1" y="0"/>
            <a:ext cx="1727199" cy="1333500"/>
          </a:xfrm>
          <a:prstGeom prst="rect">
            <a:avLst/>
          </a:prstGeom>
          <a:noFill/>
          <a:ln>
            <a:noFill/>
          </a:ln>
          <a:effectLst/>
        </p:spPr>
      </p:pic>
      <p:pic>
        <p:nvPicPr>
          <p:cNvPr id="9" name="Picture 17">
            <a:extLst>
              <a:ext uri="{FF2B5EF4-FFF2-40B4-BE49-F238E27FC236}">
                <a16:creationId xmlns:a16="http://schemas.microsoft.com/office/drawing/2014/main" id="{6959ACFF-AB30-4515-9A4D-DD19A478195B}"/>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26"/>
          <a:stretch/>
        </p:blipFill>
        <p:spPr>
          <a:xfrm>
            <a:off x="8722651" y="0"/>
            <a:ext cx="1743607" cy="1333308"/>
          </a:xfrm>
          <a:prstGeom prst="rect">
            <a:avLst/>
          </a:prstGeom>
          <a:effectLst/>
        </p:spPr>
      </p:pic>
      <p:pic>
        <p:nvPicPr>
          <p:cNvPr id="10" name="Picture 52">
            <a:extLst>
              <a:ext uri="{FF2B5EF4-FFF2-40B4-BE49-F238E27FC236}">
                <a16:creationId xmlns:a16="http://schemas.microsoft.com/office/drawing/2014/main" id="{48209DA6-D7B6-48BD-B1AC-61F531BCBF26}"/>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110"/>
          <a:stretch/>
        </p:blipFill>
        <p:spPr>
          <a:xfrm>
            <a:off x="5689260" y="5427378"/>
            <a:ext cx="1735506" cy="1427251"/>
          </a:xfrm>
          <a:prstGeom prst="rect">
            <a:avLst/>
          </a:prstGeom>
          <a:effectLst/>
        </p:spPr>
      </p:pic>
      <p:pic>
        <p:nvPicPr>
          <p:cNvPr id="11" name="Picture 56">
            <a:extLst>
              <a:ext uri="{FF2B5EF4-FFF2-40B4-BE49-F238E27FC236}">
                <a16:creationId xmlns:a16="http://schemas.microsoft.com/office/drawing/2014/main" id="{47BEF485-9E32-47E9-BA10-DEAD6946309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443431" y="1"/>
            <a:ext cx="1748568" cy="1333590"/>
          </a:xfrm>
          <a:prstGeom prst="rect">
            <a:avLst/>
          </a:prstGeom>
          <a:effectLst/>
        </p:spPr>
      </p:pic>
      <p:pic>
        <p:nvPicPr>
          <p:cNvPr id="12" name="Picture 57">
            <a:extLst>
              <a:ext uri="{FF2B5EF4-FFF2-40B4-BE49-F238E27FC236}">
                <a16:creationId xmlns:a16="http://schemas.microsoft.com/office/drawing/2014/main" id="{E9F976B4-39D5-4BA0-AC60-8602AAA7585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219275" y="5436567"/>
            <a:ext cx="1761933" cy="1388140"/>
          </a:xfrm>
          <a:prstGeom prst="rect">
            <a:avLst/>
          </a:prstGeom>
          <a:effectLst/>
        </p:spPr>
      </p:pic>
      <p:pic>
        <p:nvPicPr>
          <p:cNvPr id="13" name="Picture 63">
            <a:extLst>
              <a:ext uri="{FF2B5EF4-FFF2-40B4-BE49-F238E27FC236}">
                <a16:creationId xmlns:a16="http://schemas.microsoft.com/office/drawing/2014/main" id="{BA371845-F14A-44C0-A39F-531575CB116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180"/>
          <a:stretch/>
        </p:blipFill>
        <p:spPr>
          <a:xfrm>
            <a:off x="8729125" y="1329934"/>
            <a:ext cx="1737133" cy="1329934"/>
          </a:xfrm>
          <a:prstGeom prst="rect">
            <a:avLst/>
          </a:prstGeom>
          <a:effectLst/>
        </p:spPr>
      </p:pic>
      <p:pic>
        <p:nvPicPr>
          <p:cNvPr id="14" name="Picture 64">
            <a:extLst>
              <a:ext uri="{FF2B5EF4-FFF2-40B4-BE49-F238E27FC236}">
                <a16:creationId xmlns:a16="http://schemas.microsoft.com/office/drawing/2014/main" id="{ACE4D529-5B79-4602-8B92-E909326BB729}"/>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5203877" y="1333306"/>
            <a:ext cx="1756186" cy="1344521"/>
          </a:xfrm>
          <a:prstGeom prst="rect">
            <a:avLst/>
          </a:prstGeom>
          <a:effectLst/>
        </p:spPr>
      </p:pic>
      <p:pic>
        <p:nvPicPr>
          <p:cNvPr id="15" name="Picture 65">
            <a:extLst>
              <a:ext uri="{FF2B5EF4-FFF2-40B4-BE49-F238E27FC236}">
                <a16:creationId xmlns:a16="http://schemas.microsoft.com/office/drawing/2014/main" id="{9090CF19-9E40-46E3-84A9-259E5D45AF8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472" y="1329934"/>
            <a:ext cx="1759055" cy="1382905"/>
          </a:xfrm>
          <a:prstGeom prst="rect">
            <a:avLst/>
          </a:prstGeom>
          <a:effectLst/>
        </p:spPr>
      </p:pic>
      <p:pic>
        <p:nvPicPr>
          <p:cNvPr id="16" name="Picture 68">
            <a:extLst>
              <a:ext uri="{FF2B5EF4-FFF2-40B4-BE49-F238E27FC236}">
                <a16:creationId xmlns:a16="http://schemas.microsoft.com/office/drawing/2014/main" id="{BBF52811-3189-44E0-BD0C-54FF04DD219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994674" y="-9636"/>
            <a:ext cx="1756186" cy="1342943"/>
          </a:xfrm>
          <a:prstGeom prst="rect">
            <a:avLst/>
          </a:prstGeom>
          <a:effectLst/>
        </p:spPr>
      </p:pic>
      <p:pic>
        <p:nvPicPr>
          <p:cNvPr id="17" name="Picture 69">
            <a:extLst>
              <a:ext uri="{FF2B5EF4-FFF2-40B4-BE49-F238E27FC236}">
                <a16:creationId xmlns:a16="http://schemas.microsoft.com/office/drawing/2014/main" id="{FFB5A548-D5B3-4EF7-A709-110A8D31E712}"/>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750746" y="1339570"/>
            <a:ext cx="1714328" cy="1348921"/>
          </a:xfrm>
          <a:prstGeom prst="rect">
            <a:avLst/>
          </a:prstGeom>
          <a:effectLst/>
        </p:spPr>
      </p:pic>
      <p:pic>
        <p:nvPicPr>
          <p:cNvPr id="18" name="Picture 70">
            <a:extLst>
              <a:ext uri="{FF2B5EF4-FFF2-40B4-BE49-F238E27FC236}">
                <a16:creationId xmlns:a16="http://schemas.microsoft.com/office/drawing/2014/main" id="{613D912F-520E-49D6-BA51-9A97A0DDA37A}"/>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10435813" y="1329935"/>
            <a:ext cx="1756186" cy="1339400"/>
          </a:xfrm>
          <a:prstGeom prst="rect">
            <a:avLst/>
          </a:prstGeom>
          <a:effectLst/>
        </p:spPr>
      </p:pic>
      <p:pic>
        <p:nvPicPr>
          <p:cNvPr id="19" name="Picture 6">
            <a:extLst>
              <a:ext uri="{FF2B5EF4-FFF2-40B4-BE49-F238E27FC236}">
                <a16:creationId xmlns:a16="http://schemas.microsoft.com/office/drawing/2014/main" id="{F0945404-500E-4CB4-8CA2-216563E8184F}"/>
              </a:ext>
            </a:extLst>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3449068" y="1329934"/>
            <a:ext cx="1761933" cy="1348921"/>
          </a:xfrm>
          <a:prstGeom prst="rect">
            <a:avLst/>
          </a:prstGeom>
          <a:effectLst/>
        </p:spPr>
      </p:pic>
      <p:pic>
        <p:nvPicPr>
          <p:cNvPr id="20" name="Picture 7">
            <a:extLst>
              <a:ext uri="{FF2B5EF4-FFF2-40B4-BE49-F238E27FC236}">
                <a16:creationId xmlns:a16="http://schemas.microsoft.com/office/drawing/2014/main" id="{BD237447-A3BD-4D45-8995-4EC988746693}"/>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56446" y="-9636"/>
            <a:ext cx="1754123" cy="1342942"/>
          </a:xfrm>
          <a:prstGeom prst="rect">
            <a:avLst/>
          </a:prstGeom>
          <a:effectLst/>
        </p:spPr>
      </p:pic>
      <p:pic>
        <p:nvPicPr>
          <p:cNvPr id="21" name="Picture 14">
            <a:extLst>
              <a:ext uri="{FF2B5EF4-FFF2-40B4-BE49-F238E27FC236}">
                <a16:creationId xmlns:a16="http://schemas.microsoft.com/office/drawing/2014/main" id="{0AD9A70E-96B3-49B1-9252-76788BE9FE71}"/>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7770936" y="3207851"/>
            <a:ext cx="1715220" cy="1351026"/>
          </a:xfrm>
          <a:prstGeom prst="rect">
            <a:avLst/>
          </a:prstGeom>
          <a:effectLst/>
        </p:spPr>
      </p:pic>
      <p:pic>
        <p:nvPicPr>
          <p:cNvPr id="22" name="Picture 13">
            <a:extLst>
              <a:ext uri="{FF2B5EF4-FFF2-40B4-BE49-F238E27FC236}">
                <a16:creationId xmlns:a16="http://schemas.microsoft.com/office/drawing/2014/main" id="{A312796A-8100-4D91-A938-DB9BD65C9482}"/>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10412041" y="2650234"/>
            <a:ext cx="1759635" cy="1385681"/>
          </a:xfrm>
          <a:prstGeom prst="rect">
            <a:avLst/>
          </a:prstGeom>
          <a:effectLst/>
        </p:spPr>
      </p:pic>
      <p:pic>
        <p:nvPicPr>
          <p:cNvPr id="24" name="Picture 9">
            <a:extLst>
              <a:ext uri="{FF2B5EF4-FFF2-40B4-BE49-F238E27FC236}">
                <a16:creationId xmlns:a16="http://schemas.microsoft.com/office/drawing/2014/main" id="{F3EE9960-B9E5-4EA7-9247-EAAD4CE26121}"/>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4249177" y="2694671"/>
            <a:ext cx="1754173" cy="1382504"/>
          </a:xfrm>
          <a:prstGeom prst="rect">
            <a:avLst/>
          </a:prstGeom>
          <a:effectLst/>
        </p:spPr>
      </p:pic>
      <p:pic>
        <p:nvPicPr>
          <p:cNvPr id="25" name="Picture 6">
            <a:extLst>
              <a:ext uri="{FF2B5EF4-FFF2-40B4-BE49-F238E27FC236}">
                <a16:creationId xmlns:a16="http://schemas.microsoft.com/office/drawing/2014/main" id="{2621B6D3-B818-41EF-AC54-63208EE0821B}"/>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8689707" y="2622441"/>
            <a:ext cx="1745785" cy="1375215"/>
          </a:xfrm>
          <a:prstGeom prst="rect">
            <a:avLst/>
          </a:prstGeom>
          <a:effectLst/>
        </p:spPr>
      </p:pic>
      <p:pic>
        <p:nvPicPr>
          <p:cNvPr id="27" name="Picture 63">
            <a:extLst>
              <a:ext uri="{FF2B5EF4-FFF2-40B4-BE49-F238E27FC236}">
                <a16:creationId xmlns:a16="http://schemas.microsoft.com/office/drawing/2014/main" id="{EBECE3AA-4C20-4C01-A294-FD56BA63784E}"/>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t="-1" b="-233"/>
          <a:stretch/>
        </p:blipFill>
        <p:spPr>
          <a:xfrm>
            <a:off x="10443431" y="5315987"/>
            <a:ext cx="1748569" cy="1515702"/>
          </a:xfrm>
          <a:prstGeom prst="rect">
            <a:avLst/>
          </a:prstGeom>
          <a:effectLst/>
        </p:spPr>
      </p:pic>
      <p:pic>
        <p:nvPicPr>
          <p:cNvPr id="28" name="Picture 66">
            <a:extLst>
              <a:ext uri="{FF2B5EF4-FFF2-40B4-BE49-F238E27FC236}">
                <a16:creationId xmlns:a16="http://schemas.microsoft.com/office/drawing/2014/main" id="{4FF78B41-69E9-41C7-B737-A14CB6A7F45E}"/>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945934" y="2650235"/>
            <a:ext cx="1743773" cy="1375214"/>
          </a:xfrm>
          <a:prstGeom prst="rect">
            <a:avLst/>
          </a:prstGeom>
          <a:effectLst/>
        </p:spPr>
      </p:pic>
      <p:pic>
        <p:nvPicPr>
          <p:cNvPr id="32" name="Picture 11">
            <a:extLst>
              <a:ext uri="{FF2B5EF4-FFF2-40B4-BE49-F238E27FC236}">
                <a16:creationId xmlns:a16="http://schemas.microsoft.com/office/drawing/2014/main" id="{1C4C1B63-88BF-4772-AFF2-2B81E10E49AB}"/>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a:stretch/>
        </p:blipFill>
        <p:spPr>
          <a:xfrm>
            <a:off x="6819221" y="5410714"/>
            <a:ext cx="1903430" cy="1443915"/>
          </a:xfrm>
          <a:prstGeom prst="rect">
            <a:avLst/>
          </a:prstGeom>
        </p:spPr>
      </p:pic>
      <p:pic>
        <p:nvPicPr>
          <p:cNvPr id="33" name="Picture 10">
            <a:extLst>
              <a:ext uri="{FF2B5EF4-FFF2-40B4-BE49-F238E27FC236}">
                <a16:creationId xmlns:a16="http://schemas.microsoft.com/office/drawing/2014/main" id="{8B6328BA-02C4-4092-9E50-36F994F1D15E}"/>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4276675" y="4092046"/>
            <a:ext cx="1758726" cy="1344521"/>
          </a:xfrm>
          <a:prstGeom prst="rect">
            <a:avLst/>
          </a:prstGeom>
        </p:spPr>
      </p:pic>
      <p:pic>
        <p:nvPicPr>
          <p:cNvPr id="34" name="Picture 8">
            <a:extLst>
              <a:ext uri="{FF2B5EF4-FFF2-40B4-BE49-F238E27FC236}">
                <a16:creationId xmlns:a16="http://schemas.microsoft.com/office/drawing/2014/main" id="{9B98EB6E-2D54-45C5-B945-452DF3DDD2B3}"/>
              </a:ext>
            </a:extLst>
          </p:cNvPr>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0436950" y="3985978"/>
            <a:ext cx="1705238" cy="1303699"/>
          </a:xfrm>
          <a:prstGeom prst="rect">
            <a:avLst/>
          </a:prstGeom>
        </p:spPr>
      </p:pic>
      <p:pic>
        <p:nvPicPr>
          <p:cNvPr id="35" name="Picture 5">
            <a:extLst>
              <a:ext uri="{FF2B5EF4-FFF2-40B4-BE49-F238E27FC236}">
                <a16:creationId xmlns:a16="http://schemas.microsoft.com/office/drawing/2014/main" id="{3322947E-967C-44EB-815E-0843F8EF8AF8}"/>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b="-111"/>
          <a:stretch/>
        </p:blipFill>
        <p:spPr>
          <a:xfrm>
            <a:off x="8684505" y="3994754"/>
            <a:ext cx="1781753" cy="1336935"/>
          </a:xfrm>
          <a:prstGeom prst="rect">
            <a:avLst/>
          </a:prstGeom>
        </p:spPr>
      </p:pic>
      <p:pic>
        <p:nvPicPr>
          <p:cNvPr id="36" name="Picture 57">
            <a:extLst>
              <a:ext uri="{FF2B5EF4-FFF2-40B4-BE49-F238E27FC236}">
                <a16:creationId xmlns:a16="http://schemas.microsoft.com/office/drawing/2014/main" id="{41ADFE5E-7FC6-40FD-80A4-A8D6521ED52A}"/>
              </a:ext>
            </a:extLst>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945447" y="3994755"/>
            <a:ext cx="1728170" cy="1321232"/>
          </a:xfrm>
          <a:prstGeom prst="rect">
            <a:avLst/>
          </a:prstGeom>
        </p:spPr>
      </p:pic>
      <p:pic>
        <p:nvPicPr>
          <p:cNvPr id="37" name="Picture 16">
            <a:extLst>
              <a:ext uri="{FF2B5EF4-FFF2-40B4-BE49-F238E27FC236}">
                <a16:creationId xmlns:a16="http://schemas.microsoft.com/office/drawing/2014/main" id="{390E9E9F-6A94-4442-9543-B68B5A1DDCD1}"/>
              </a:ext>
            </a:extLst>
          </p:cNvPr>
          <p:cNvPicPr>
            <a:picLocks noChangeAspect="1"/>
          </p:cNvPicPr>
          <p:nvPr/>
        </p:nvPicPr>
        <p:blipFill rotWithShape="1">
          <a:blip r:embed="rId33" cstate="email">
            <a:extLst>
              <a:ext uri="{28A0092B-C50C-407E-A947-70E740481C1C}">
                <a14:useLocalDpi xmlns:a14="http://schemas.microsoft.com/office/drawing/2010/main"/>
              </a:ext>
            </a:extLst>
          </a:blip>
          <a:srcRect/>
          <a:stretch/>
        </p:blipFill>
        <p:spPr>
          <a:xfrm>
            <a:off x="8713284" y="5331690"/>
            <a:ext cx="1769615" cy="1526309"/>
          </a:xfrm>
          <a:prstGeom prst="rect">
            <a:avLst/>
          </a:prstGeom>
        </p:spPr>
      </p:pic>
      <p:pic>
        <p:nvPicPr>
          <p:cNvPr id="40" name="Picture 20">
            <a:extLst>
              <a:ext uri="{FF2B5EF4-FFF2-40B4-BE49-F238E27FC236}">
                <a16:creationId xmlns:a16="http://schemas.microsoft.com/office/drawing/2014/main" id="{EAA340B4-3D5B-412E-A8AC-113576D3C83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bwMode="ltGray">
          <a:xfrm>
            <a:off x="-101600" y="2630551"/>
            <a:ext cx="4367387" cy="4227449"/>
          </a:xfrm>
          <a:prstGeom prst="rect">
            <a:avLst/>
          </a:prstGeom>
        </p:spPr>
      </p:pic>
      <p:sp>
        <p:nvSpPr>
          <p:cNvPr id="41" name="Rectangle 40">
            <a:extLst>
              <a:ext uri="{FF2B5EF4-FFF2-40B4-BE49-F238E27FC236}">
                <a16:creationId xmlns:a16="http://schemas.microsoft.com/office/drawing/2014/main" id="{967DAD3F-0237-4EAE-9536-B18F9873B137}"/>
              </a:ext>
            </a:extLst>
          </p:cNvPr>
          <p:cNvSpPr/>
          <p:nvPr/>
        </p:nvSpPr>
        <p:spPr bwMode="auto">
          <a:xfrm>
            <a:off x="0" y="-224282"/>
            <a:ext cx="12357100" cy="748868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gradFill>
                <a:gsLst>
                  <a:gs pos="40075">
                    <a:srgbClr val="FFFFFF"/>
                  </a:gs>
                  <a:gs pos="30000">
                    <a:srgbClr val="FFFFFF"/>
                  </a:gs>
                </a:gsLst>
                <a:lin ang="5400000" scaled="0"/>
              </a:gradFill>
            </a:endParaRPr>
          </a:p>
        </p:txBody>
      </p:sp>
      <p:sp>
        <p:nvSpPr>
          <p:cNvPr id="43" name="Bulle narrative : rectangle à coins arrondis 42">
            <a:extLst>
              <a:ext uri="{FF2B5EF4-FFF2-40B4-BE49-F238E27FC236}">
                <a16:creationId xmlns:a16="http://schemas.microsoft.com/office/drawing/2014/main" id="{1F7C24AB-B92A-40F0-8185-6CB75312162D}"/>
              </a:ext>
            </a:extLst>
          </p:cNvPr>
          <p:cNvSpPr/>
          <p:nvPr/>
        </p:nvSpPr>
        <p:spPr bwMode="auto">
          <a:xfrm>
            <a:off x="998581" y="1209501"/>
            <a:ext cx="6699513" cy="1417329"/>
          </a:xfrm>
          <a:prstGeom prst="wedgeRoundRectCallout">
            <a:avLst>
              <a:gd name="adj1" fmla="val -42688"/>
              <a:gd name="adj2" fmla="val -76858"/>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“The Application works in localhost machine!...</a:t>
            </a:r>
          </a:p>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But not in production?”</a:t>
            </a:r>
          </a:p>
        </p:txBody>
      </p:sp>
      <p:pic>
        <p:nvPicPr>
          <p:cNvPr id="29" name="Image 28">
            <a:extLst>
              <a:ext uri="{FF2B5EF4-FFF2-40B4-BE49-F238E27FC236}">
                <a16:creationId xmlns:a16="http://schemas.microsoft.com/office/drawing/2014/main" id="{76E23AA3-81F1-4D7D-92A5-884181820EEB}"/>
              </a:ext>
            </a:extLst>
          </p:cNvPr>
          <p:cNvPicPr>
            <a:picLocks noChangeAspect="1"/>
          </p:cNvPicPr>
          <p:nvPr/>
        </p:nvPicPr>
        <p:blipFill>
          <a:blip r:embed="rId35"/>
          <a:stretch>
            <a:fillRect/>
          </a:stretch>
        </p:blipFill>
        <p:spPr>
          <a:xfrm>
            <a:off x="110907" y="-56866"/>
            <a:ext cx="1417329" cy="1417329"/>
          </a:xfrm>
          <a:prstGeom prst="rect">
            <a:avLst/>
          </a:prstGeom>
        </p:spPr>
      </p:pic>
      <p:sp>
        <p:nvSpPr>
          <p:cNvPr id="46" name="Bulle narrative : rectangle à coins arrondis 45">
            <a:extLst>
              <a:ext uri="{FF2B5EF4-FFF2-40B4-BE49-F238E27FC236}">
                <a16:creationId xmlns:a16="http://schemas.microsoft.com/office/drawing/2014/main" id="{E163A09A-F5B8-4254-BF14-BC875A2C9438}"/>
              </a:ext>
            </a:extLst>
          </p:cNvPr>
          <p:cNvSpPr/>
          <p:nvPr/>
        </p:nvSpPr>
        <p:spPr bwMode="auto">
          <a:xfrm>
            <a:off x="4075009" y="3869100"/>
            <a:ext cx="6699513" cy="1417329"/>
          </a:xfrm>
          <a:prstGeom prst="wedgeRoundRectCallout">
            <a:avLst>
              <a:gd name="adj1" fmla="val 43754"/>
              <a:gd name="adj2" fmla="val -89265"/>
              <a:gd name="adj3" fmla="val 16667"/>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400" b="1" dirty="0">
                <a:solidFill>
                  <a:schemeClr val="bg1"/>
                </a:solidFill>
                <a:latin typeface="Segoe UI Semilight" panose="020B0402040204020203" pitchFamily="34" charset="0"/>
                <a:cs typeface="Segoe UI Semilight" panose="020B0402040204020203" pitchFamily="34" charset="0"/>
              </a:rPr>
              <a:t>“Use a container like Docker, dev environment is similar to production environment”</a:t>
            </a:r>
          </a:p>
        </p:txBody>
      </p:sp>
      <p:pic>
        <p:nvPicPr>
          <p:cNvPr id="47" name="Image 46">
            <a:extLst>
              <a:ext uri="{FF2B5EF4-FFF2-40B4-BE49-F238E27FC236}">
                <a16:creationId xmlns:a16="http://schemas.microsoft.com/office/drawing/2014/main" id="{51E8C0DF-01C2-4641-A5A4-67F6889C2EC1}"/>
              </a:ext>
            </a:extLst>
          </p:cNvPr>
          <p:cNvPicPr>
            <a:picLocks noChangeAspect="1"/>
          </p:cNvPicPr>
          <p:nvPr/>
        </p:nvPicPr>
        <p:blipFill>
          <a:blip r:embed="rId35"/>
          <a:stretch>
            <a:fillRect/>
          </a:stretch>
        </p:blipFill>
        <p:spPr>
          <a:xfrm>
            <a:off x="10368715" y="2447087"/>
            <a:ext cx="1417329" cy="1417329"/>
          </a:xfrm>
          <a:prstGeom prst="rect">
            <a:avLst/>
          </a:prstGeom>
        </p:spPr>
      </p:pic>
    </p:spTree>
    <p:extLst>
      <p:ext uri="{BB962C8B-B14F-4D97-AF65-F5344CB8AC3E}">
        <p14:creationId xmlns:p14="http://schemas.microsoft.com/office/powerpoint/2010/main" val="28737425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err="1">
                <a:solidFill>
                  <a:schemeClr val="tx1"/>
                </a:solidFill>
                <a:ea typeface="Segoe UI" pitchFamily="34" charset="0"/>
                <a:cs typeface="Segoe UI" pitchFamily="34" charset="0"/>
              </a:rPr>
              <a:t>Binaries</a:t>
            </a:r>
            <a:r>
              <a:rPr lang="fr-CA" sz="1800" dirty="0">
                <a:solidFill>
                  <a:schemeClr val="tx1"/>
                </a:solidFill>
                <a:ea typeface="Segoe UI" pitchFamily="34" charset="0"/>
                <a:cs typeface="Segoe UI" pitchFamily="34" charset="0"/>
              </a:rPr>
              <a:t> &amp; </a:t>
            </a:r>
            <a:r>
              <a:rPr lang="fr-CA" sz="1800" dirty="0" err="1">
                <a:solidFill>
                  <a:schemeClr val="tx1"/>
                </a:solidFill>
                <a:ea typeface="Segoe UI" pitchFamily="34" charset="0"/>
                <a:cs typeface="Segoe UI" pitchFamily="34" charset="0"/>
              </a:rPr>
              <a:t>Libraries</a:t>
            </a:r>
            <a:endParaRPr lang="fr-CA" sz="1800"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2" y="2324559"/>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79" y="4332523"/>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09" y="2332212"/>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1" y="4318354"/>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sz="1800"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3"/>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4"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57"/>
            <a:ext cx="296170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3"/>
            <a:ext cx="1540935"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343638" cy="369332"/>
          </a:xfrm>
          <a:prstGeom prst="rect">
            <a:avLst/>
          </a:prstGeom>
        </p:spPr>
        <p:txBody>
          <a:bodyPr wrap="none">
            <a:spAutoFit/>
          </a:bodyPr>
          <a:lstStyle/>
          <a:p>
            <a:pPr defTabSz="896094" fontAlgn="base">
              <a:spcBef>
                <a:spcPct val="0"/>
              </a:spcBef>
              <a:spcAft>
                <a:spcPct val="0"/>
              </a:spcAft>
            </a:pPr>
            <a:r>
              <a:rPr lang="fr-CA" sz="1800" b="1" cap="small" dirty="0">
                <a:gradFill>
                  <a:gsLst>
                    <a:gs pos="3247">
                      <a:srgbClr val="0078D7"/>
                    </a:gs>
                    <a:gs pos="25664">
                      <a:srgbClr val="0078D7"/>
                    </a:gs>
                  </a:gsLst>
                  <a:lin ang="5400000" scaled="0"/>
                </a:gradFill>
                <a:cs typeface="Segoe UI Semibold" panose="020B0702040204020203" pitchFamily="34" charset="0"/>
              </a:rPr>
              <a:t>&lt;Re-host</a:t>
            </a:r>
            <a:r>
              <a:rPr lang="fr-CA" b="1" cap="small" dirty="0">
                <a:gradFill>
                  <a:gsLst>
                    <a:gs pos="3247">
                      <a:srgbClr val="0078D7"/>
                    </a:gs>
                    <a:gs pos="25664">
                      <a:srgbClr val="0078D7"/>
                    </a:gs>
                  </a:gsLst>
                  <a:lin ang="5400000" scaled="0"/>
                </a:gradFill>
                <a:cs typeface="Segoe UI Semibold" panose="020B0702040204020203" pitchFamily="34" charset="0"/>
              </a:rPr>
              <a: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2185022"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5" y="1502672"/>
            <a:ext cx="1839927" cy="369332"/>
          </a:xfrm>
          <a:prstGeom prst="rect">
            <a:avLst/>
          </a:prstGeom>
        </p:spPr>
        <p:txBody>
          <a:bodyPr wrap="none">
            <a:spAutoFit/>
          </a:bodyPr>
          <a:lstStyle/>
          <a:p>
            <a:pPr defTabSz="896094"/>
            <a:r>
              <a:rPr lang="en-US" sz="1800" b="1" cap="small" dirty="0">
                <a:gradFill>
                  <a:gsLst>
                    <a:gs pos="3247">
                      <a:srgbClr val="0078D7"/>
                    </a:gs>
                    <a:gs pos="25664">
                      <a:srgbClr val="0078D7"/>
                    </a:gs>
                  </a:gsLst>
                  <a:lin ang="5400000" scaled="0"/>
                </a:gradFill>
                <a:cs typeface="Segoe UI Semibold" panose="020B0702040204020203" pitchFamily="34" charset="0"/>
              </a:rPr>
              <a:t>&lt;</a:t>
            </a:r>
            <a:r>
              <a:rPr lang="fr-CA" sz="1800"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28866487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27C404-EC70-4867-87F0-599CE3E79545}"/>
              </a:ext>
            </a:extLst>
          </p:cNvPr>
          <p:cNvSpPr>
            <a:spLocks noGrp="1"/>
          </p:cNvSpPr>
          <p:nvPr>
            <p:ph type="title"/>
          </p:nvPr>
        </p:nvSpPr>
        <p:spPr>
          <a:xfrm>
            <a:off x="588263" y="457622"/>
            <a:ext cx="11018520" cy="553998"/>
          </a:xfrm>
        </p:spPr>
        <p:txBody>
          <a:bodyPr/>
          <a:lstStyle/>
          <a:p>
            <a:r>
              <a:rPr lang="en-US" dirty="0"/>
              <a:t>Container running on Azure</a:t>
            </a:r>
            <a:endParaRPr lang="en-CA" dirty="0"/>
          </a:p>
        </p:txBody>
      </p:sp>
      <p:pic>
        <p:nvPicPr>
          <p:cNvPr id="5" name="Image 4" descr="Une image contenant graphiques vectoriels, texte&#10;&#10;Description générée automatiquement">
            <a:extLst>
              <a:ext uri="{FF2B5EF4-FFF2-40B4-BE49-F238E27FC236}">
                <a16:creationId xmlns:a16="http://schemas.microsoft.com/office/drawing/2014/main" id="{333C78B8-5856-4513-A3F1-3433335D4253}"/>
              </a:ext>
            </a:extLst>
          </p:cNvPr>
          <p:cNvPicPr>
            <a:picLocks noChangeAspect="1"/>
          </p:cNvPicPr>
          <p:nvPr/>
        </p:nvPicPr>
        <p:blipFill>
          <a:blip r:embed="rId3"/>
          <a:stretch>
            <a:fillRect/>
          </a:stretch>
        </p:blipFill>
        <p:spPr>
          <a:xfrm>
            <a:off x="1210651" y="2084363"/>
            <a:ext cx="764951" cy="764951"/>
          </a:xfrm>
          <a:prstGeom prst="rect">
            <a:avLst/>
          </a:prstGeom>
        </p:spPr>
      </p:pic>
      <p:pic>
        <p:nvPicPr>
          <p:cNvPr id="7" name="Image 6">
            <a:extLst>
              <a:ext uri="{FF2B5EF4-FFF2-40B4-BE49-F238E27FC236}">
                <a16:creationId xmlns:a16="http://schemas.microsoft.com/office/drawing/2014/main" id="{1E1D171E-B601-4C0D-8844-3CD7BADE6EAE}"/>
              </a:ext>
            </a:extLst>
          </p:cNvPr>
          <p:cNvPicPr>
            <a:picLocks noChangeAspect="1"/>
          </p:cNvPicPr>
          <p:nvPr/>
        </p:nvPicPr>
        <p:blipFill>
          <a:blip r:embed="rId4"/>
          <a:stretch>
            <a:fillRect/>
          </a:stretch>
        </p:blipFill>
        <p:spPr>
          <a:xfrm>
            <a:off x="3332024" y="2112154"/>
            <a:ext cx="764951" cy="764951"/>
          </a:xfrm>
          <a:prstGeom prst="rect">
            <a:avLst/>
          </a:prstGeom>
        </p:spPr>
      </p:pic>
      <p:pic>
        <p:nvPicPr>
          <p:cNvPr id="8" name="Picture 4" descr="RÃ©sultats de recherche d'images pour Â«Â azure kubernetes serviceÂ Â»">
            <a:extLst>
              <a:ext uri="{FF2B5EF4-FFF2-40B4-BE49-F238E27FC236}">
                <a16:creationId xmlns:a16="http://schemas.microsoft.com/office/drawing/2014/main" id="{C633B322-F68E-4964-B0E7-980D4A3D8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496" y="1886700"/>
            <a:ext cx="1092837" cy="10928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container instance logo transparent">
            <a:extLst>
              <a:ext uri="{FF2B5EF4-FFF2-40B4-BE49-F238E27FC236}">
                <a16:creationId xmlns:a16="http://schemas.microsoft.com/office/drawing/2014/main" id="{8D71373C-A0F7-4275-BBE8-DA9095ABC8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115" y="1800097"/>
            <a:ext cx="1944312" cy="102076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38E4F0AB-8B94-4B7C-870E-9456847F72BA}"/>
              </a:ext>
            </a:extLst>
          </p:cNvPr>
          <p:cNvPicPr>
            <a:picLocks noChangeAspect="1"/>
          </p:cNvPicPr>
          <p:nvPr/>
        </p:nvPicPr>
        <p:blipFill>
          <a:blip r:embed="rId7"/>
          <a:stretch>
            <a:fillRect/>
          </a:stretch>
        </p:blipFill>
        <p:spPr>
          <a:xfrm>
            <a:off x="9455456" y="2112153"/>
            <a:ext cx="2447598" cy="610289"/>
          </a:xfrm>
          <a:prstGeom prst="rect">
            <a:avLst/>
          </a:prstGeom>
        </p:spPr>
      </p:pic>
      <p:sp>
        <p:nvSpPr>
          <p:cNvPr id="10" name="ZoneTexte 9">
            <a:extLst>
              <a:ext uri="{FF2B5EF4-FFF2-40B4-BE49-F238E27FC236}">
                <a16:creationId xmlns:a16="http://schemas.microsoft.com/office/drawing/2014/main" id="{BA1C7357-EC07-4321-B6E4-93E36F4FBB63}"/>
              </a:ext>
            </a:extLst>
          </p:cNvPr>
          <p:cNvSpPr txBox="1"/>
          <p:nvPr/>
        </p:nvSpPr>
        <p:spPr>
          <a:xfrm>
            <a:off x="932786" y="2937360"/>
            <a:ext cx="1320682"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App Service</a:t>
            </a:r>
            <a:endParaRPr lang="en-CA" sz="1961" dirty="0" err="1">
              <a:gradFill>
                <a:gsLst>
                  <a:gs pos="2917">
                    <a:schemeClr val="tx1"/>
                  </a:gs>
                  <a:gs pos="30000">
                    <a:schemeClr val="tx1"/>
                  </a:gs>
                </a:gsLst>
                <a:lin ang="5400000" scaled="0"/>
              </a:gradFill>
            </a:endParaRPr>
          </a:p>
        </p:txBody>
      </p:sp>
      <p:sp>
        <p:nvSpPr>
          <p:cNvPr id="12" name="ZoneTexte 11">
            <a:extLst>
              <a:ext uri="{FF2B5EF4-FFF2-40B4-BE49-F238E27FC236}">
                <a16:creationId xmlns:a16="http://schemas.microsoft.com/office/drawing/2014/main" id="{ED6BB591-65EE-4F63-A31B-86CEC323CD33}"/>
              </a:ext>
            </a:extLst>
          </p:cNvPr>
          <p:cNvSpPr txBox="1"/>
          <p:nvPr/>
        </p:nvSpPr>
        <p:spPr>
          <a:xfrm>
            <a:off x="2990101" y="2937360"/>
            <a:ext cx="1517244"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Service Fabric</a:t>
            </a:r>
            <a:endParaRPr lang="en-CA" sz="1961" dirty="0" err="1">
              <a:gradFill>
                <a:gsLst>
                  <a:gs pos="2917">
                    <a:schemeClr val="tx1"/>
                  </a:gs>
                  <a:gs pos="30000">
                    <a:schemeClr val="tx1"/>
                  </a:gs>
                </a:gsLst>
                <a:lin ang="5400000" scaled="0"/>
              </a:gradFill>
            </a:endParaRPr>
          </a:p>
        </p:txBody>
      </p:sp>
      <p:sp>
        <p:nvSpPr>
          <p:cNvPr id="13" name="ZoneTexte 12">
            <a:extLst>
              <a:ext uri="{FF2B5EF4-FFF2-40B4-BE49-F238E27FC236}">
                <a16:creationId xmlns:a16="http://schemas.microsoft.com/office/drawing/2014/main" id="{85DF7104-0CCF-4178-B0E7-ED9A5C757071}"/>
              </a:ext>
            </a:extLst>
          </p:cNvPr>
          <p:cNvSpPr txBox="1"/>
          <p:nvPr/>
        </p:nvSpPr>
        <p:spPr>
          <a:xfrm>
            <a:off x="4886729" y="2937360"/>
            <a:ext cx="2116548"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Kubernetes Service</a:t>
            </a:r>
            <a:endParaRPr lang="en-CA" sz="1961" dirty="0" err="1">
              <a:gradFill>
                <a:gsLst>
                  <a:gs pos="2917">
                    <a:schemeClr val="tx1"/>
                  </a:gs>
                  <a:gs pos="30000">
                    <a:schemeClr val="tx1"/>
                  </a:gs>
                </a:gsLst>
                <a:lin ang="5400000" scaled="0"/>
              </a:gradFill>
            </a:endParaRPr>
          </a:p>
        </p:txBody>
      </p:sp>
      <p:sp>
        <p:nvSpPr>
          <p:cNvPr id="14" name="ZoneTexte 13">
            <a:extLst>
              <a:ext uri="{FF2B5EF4-FFF2-40B4-BE49-F238E27FC236}">
                <a16:creationId xmlns:a16="http://schemas.microsoft.com/office/drawing/2014/main" id="{8256C57A-7C1F-4914-B21D-1A8D2727DAD3}"/>
              </a:ext>
            </a:extLst>
          </p:cNvPr>
          <p:cNvSpPr txBox="1"/>
          <p:nvPr/>
        </p:nvSpPr>
        <p:spPr>
          <a:xfrm>
            <a:off x="7382660" y="2937360"/>
            <a:ext cx="2072797" cy="301727"/>
          </a:xfrm>
          <a:prstGeom prst="rect">
            <a:avLst/>
          </a:prstGeom>
          <a:noFill/>
        </p:spPr>
        <p:txBody>
          <a:bodyPr wrap="none" lIns="0" tIns="0" rIns="0" bIns="0" rtlCol="0">
            <a:spAutoFit/>
          </a:bodyPr>
          <a:lstStyle/>
          <a:p>
            <a:pPr algn="l"/>
            <a:r>
              <a:rPr lang="fr-CA" sz="1961" dirty="0">
                <a:gradFill>
                  <a:gsLst>
                    <a:gs pos="2917">
                      <a:schemeClr val="tx1"/>
                    </a:gs>
                    <a:gs pos="30000">
                      <a:schemeClr val="tx1"/>
                    </a:gs>
                  </a:gsLst>
                  <a:lin ang="5400000" scaled="0"/>
                </a:gradFill>
              </a:rPr>
              <a:t>Container Instance</a:t>
            </a:r>
            <a:endParaRPr lang="en-CA" sz="1961" dirty="0" err="1">
              <a:gradFill>
                <a:gsLst>
                  <a:gs pos="2917">
                    <a:schemeClr val="tx1"/>
                  </a:gs>
                  <a:gs pos="30000">
                    <a:schemeClr val="tx1"/>
                  </a:gs>
                </a:gsLst>
                <a:lin ang="5400000" scaled="0"/>
              </a:gradFill>
            </a:endParaRPr>
          </a:p>
        </p:txBody>
      </p:sp>
      <p:sp>
        <p:nvSpPr>
          <p:cNvPr id="15" name="ZoneTexte 14">
            <a:extLst>
              <a:ext uri="{FF2B5EF4-FFF2-40B4-BE49-F238E27FC236}">
                <a16:creationId xmlns:a16="http://schemas.microsoft.com/office/drawing/2014/main" id="{36B925C8-3AC7-449A-8B08-6AA5515CA386}"/>
              </a:ext>
            </a:extLst>
          </p:cNvPr>
          <p:cNvSpPr txBox="1"/>
          <p:nvPr/>
        </p:nvSpPr>
        <p:spPr>
          <a:xfrm>
            <a:off x="9751478" y="2937360"/>
            <a:ext cx="2224992" cy="271613"/>
          </a:xfrm>
          <a:prstGeom prst="rect">
            <a:avLst/>
          </a:prstGeom>
          <a:noFill/>
        </p:spPr>
        <p:txBody>
          <a:bodyPr wrap="square" lIns="0" tIns="0" rIns="0" bIns="0" rtlCol="0">
            <a:spAutoFit/>
          </a:bodyPr>
          <a:lstStyle/>
          <a:p>
            <a:r>
              <a:rPr lang="en-CA" dirty="0"/>
              <a:t>Ecosystem Partner</a:t>
            </a:r>
          </a:p>
        </p:txBody>
      </p:sp>
      <p:sp>
        <p:nvSpPr>
          <p:cNvPr id="11" name="Rectangle 10">
            <a:extLst>
              <a:ext uri="{FF2B5EF4-FFF2-40B4-BE49-F238E27FC236}">
                <a16:creationId xmlns:a16="http://schemas.microsoft.com/office/drawing/2014/main" id="{54F9D411-3419-4359-B9F9-B30CCB4C49DD}"/>
              </a:ext>
            </a:extLst>
          </p:cNvPr>
          <p:cNvSpPr/>
          <p:nvPr/>
        </p:nvSpPr>
        <p:spPr>
          <a:xfrm>
            <a:off x="717452" y="3440358"/>
            <a:ext cx="2072797" cy="1157240"/>
          </a:xfrm>
          <a:prstGeom prst="rect">
            <a:avLst/>
          </a:prstGeom>
        </p:spPr>
        <p:txBody>
          <a:bodyPr wrap="square">
            <a:spAutoFit/>
          </a:bodyPr>
          <a:lstStyle/>
          <a:p>
            <a:r>
              <a:rPr lang="en-CA" sz="1730" dirty="0"/>
              <a:t>Deploy web applications or Web APIs in a PaaS environment</a:t>
            </a:r>
          </a:p>
        </p:txBody>
      </p:sp>
      <p:sp>
        <p:nvSpPr>
          <p:cNvPr id="16" name="Rectangle 15">
            <a:extLst>
              <a:ext uri="{FF2B5EF4-FFF2-40B4-BE49-F238E27FC236}">
                <a16:creationId xmlns:a16="http://schemas.microsoft.com/office/drawing/2014/main" id="{F76E16EA-6F44-4F1F-A314-F92339078D07}"/>
              </a:ext>
            </a:extLst>
          </p:cNvPr>
          <p:cNvSpPr/>
          <p:nvPr/>
        </p:nvSpPr>
        <p:spPr>
          <a:xfrm>
            <a:off x="2890405" y="3401280"/>
            <a:ext cx="1936619" cy="1448287"/>
          </a:xfrm>
          <a:prstGeom prst="rect">
            <a:avLst/>
          </a:prstGeom>
        </p:spPr>
        <p:txBody>
          <a:bodyPr wrap="square">
            <a:spAutoFit/>
          </a:bodyPr>
          <a:lstStyle/>
          <a:p>
            <a:r>
              <a:rPr lang="en-US" sz="1730" dirty="0"/>
              <a:t>Modernize .NET applications in microservices using Windows Server</a:t>
            </a:r>
            <a:endParaRPr lang="en-CA" sz="1730" dirty="0"/>
          </a:p>
        </p:txBody>
      </p:sp>
      <p:sp>
        <p:nvSpPr>
          <p:cNvPr id="18" name="Rectangle 17">
            <a:extLst>
              <a:ext uri="{FF2B5EF4-FFF2-40B4-BE49-F238E27FC236}">
                <a16:creationId xmlns:a16="http://schemas.microsoft.com/office/drawing/2014/main" id="{DA85FEEA-57A3-4EC6-AC33-3A2C2C1F187D}"/>
              </a:ext>
            </a:extLst>
          </p:cNvPr>
          <p:cNvSpPr/>
          <p:nvPr/>
        </p:nvSpPr>
        <p:spPr>
          <a:xfrm>
            <a:off x="5219616" y="3440359"/>
            <a:ext cx="1760562" cy="1450397"/>
          </a:xfrm>
          <a:prstGeom prst="rect">
            <a:avLst/>
          </a:prstGeom>
        </p:spPr>
        <p:txBody>
          <a:bodyPr wrap="square">
            <a:spAutoFit/>
          </a:bodyPr>
          <a:lstStyle/>
          <a:p>
            <a:r>
              <a:rPr lang="en-US" dirty="0"/>
              <a:t>Orchestrate and scale the Linux or Windows Containers</a:t>
            </a:r>
            <a:endParaRPr lang="en-CA" sz="1730" dirty="0"/>
          </a:p>
        </p:txBody>
      </p:sp>
      <p:sp>
        <p:nvSpPr>
          <p:cNvPr id="19" name="Rectangle 18">
            <a:extLst>
              <a:ext uri="{FF2B5EF4-FFF2-40B4-BE49-F238E27FC236}">
                <a16:creationId xmlns:a16="http://schemas.microsoft.com/office/drawing/2014/main" id="{88F40B9F-6665-4AB1-937F-745BA0672C0A}"/>
              </a:ext>
            </a:extLst>
          </p:cNvPr>
          <p:cNvSpPr/>
          <p:nvPr/>
        </p:nvSpPr>
        <p:spPr>
          <a:xfrm>
            <a:off x="7404233" y="3506752"/>
            <a:ext cx="2029650" cy="1157240"/>
          </a:xfrm>
          <a:prstGeom prst="rect">
            <a:avLst/>
          </a:prstGeom>
        </p:spPr>
        <p:txBody>
          <a:bodyPr wrap="square">
            <a:spAutoFit/>
          </a:bodyPr>
          <a:lstStyle/>
          <a:p>
            <a:r>
              <a:rPr lang="en-US" sz="1730" dirty="0"/>
              <a:t>Easily run containers on Azure without managing servers</a:t>
            </a:r>
            <a:endParaRPr lang="fr-CA" sz="1730" dirty="0"/>
          </a:p>
        </p:txBody>
      </p:sp>
      <p:sp>
        <p:nvSpPr>
          <p:cNvPr id="17" name="Rectangle 16">
            <a:extLst>
              <a:ext uri="{FF2B5EF4-FFF2-40B4-BE49-F238E27FC236}">
                <a16:creationId xmlns:a16="http://schemas.microsoft.com/office/drawing/2014/main" id="{BCD736C7-B094-4C6A-B78C-2F2D9D3C3294}"/>
              </a:ext>
            </a:extLst>
          </p:cNvPr>
          <p:cNvSpPr/>
          <p:nvPr/>
        </p:nvSpPr>
        <p:spPr>
          <a:xfrm>
            <a:off x="9678061" y="3470844"/>
            <a:ext cx="2224993" cy="907171"/>
          </a:xfrm>
          <a:prstGeom prst="rect">
            <a:avLst/>
          </a:prstGeom>
        </p:spPr>
        <p:txBody>
          <a:bodyPr wrap="square">
            <a:spAutoFit/>
          </a:bodyPr>
          <a:lstStyle/>
          <a:p>
            <a:r>
              <a:rPr lang="en-US" dirty="0"/>
              <a:t>Bring your partner solutions that work perfectly on Azure</a:t>
            </a:r>
            <a:endParaRPr lang="en-CA" sz="1730" dirty="0"/>
          </a:p>
        </p:txBody>
      </p:sp>
      <p:sp>
        <p:nvSpPr>
          <p:cNvPr id="20" name="Accolade fermante 19">
            <a:extLst>
              <a:ext uri="{FF2B5EF4-FFF2-40B4-BE49-F238E27FC236}">
                <a16:creationId xmlns:a16="http://schemas.microsoft.com/office/drawing/2014/main" id="{4E715146-E804-4459-8281-593778146C90}"/>
              </a:ext>
            </a:extLst>
          </p:cNvPr>
          <p:cNvSpPr/>
          <p:nvPr/>
        </p:nvSpPr>
        <p:spPr>
          <a:xfrm rot="5400000">
            <a:off x="5947842" y="308476"/>
            <a:ext cx="622388" cy="11666053"/>
          </a:xfrm>
          <a:prstGeom prst="rightBrace">
            <a:avLst>
              <a:gd name="adj1" fmla="val 8333"/>
              <a:gd name="adj2" fmla="val 49878"/>
            </a:avLst>
          </a:prstGeom>
          <a:ln w="762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sz="1730"/>
          </a:p>
        </p:txBody>
      </p:sp>
      <p:sp>
        <p:nvSpPr>
          <p:cNvPr id="21" name="Rectangle 20">
            <a:extLst>
              <a:ext uri="{FF2B5EF4-FFF2-40B4-BE49-F238E27FC236}">
                <a16:creationId xmlns:a16="http://schemas.microsoft.com/office/drawing/2014/main" id="{6FBDB273-6818-4C0B-A3A1-D879C19C0F0F}"/>
              </a:ext>
            </a:extLst>
          </p:cNvPr>
          <p:cNvSpPr/>
          <p:nvPr/>
        </p:nvSpPr>
        <p:spPr>
          <a:xfrm>
            <a:off x="3856514" y="6485319"/>
            <a:ext cx="4023858" cy="358560"/>
          </a:xfrm>
          <a:prstGeom prst="rect">
            <a:avLst/>
          </a:prstGeom>
        </p:spPr>
        <p:txBody>
          <a:bodyPr wrap="none">
            <a:spAutoFit/>
          </a:bodyPr>
          <a:lstStyle/>
          <a:p>
            <a:r>
              <a:rPr lang="en-US" sz="1730" b="1" dirty="0"/>
              <a:t>Choice of developer tools and clients</a:t>
            </a:r>
            <a:endParaRPr lang="en-CA" sz="1730" b="1" dirty="0"/>
          </a:p>
        </p:txBody>
      </p:sp>
      <p:pic>
        <p:nvPicPr>
          <p:cNvPr id="23" name="Image 22" descr="Une image contenant texte, signe&#10;&#10;Description générée automatiquement">
            <a:extLst>
              <a:ext uri="{FF2B5EF4-FFF2-40B4-BE49-F238E27FC236}">
                <a16:creationId xmlns:a16="http://schemas.microsoft.com/office/drawing/2014/main" id="{3AF9E09A-3F8C-4745-A181-EA0E0FA27582}"/>
              </a:ext>
            </a:extLst>
          </p:cNvPr>
          <p:cNvPicPr>
            <a:picLocks noChangeAspect="1"/>
          </p:cNvPicPr>
          <p:nvPr/>
        </p:nvPicPr>
        <p:blipFill>
          <a:blip r:embed="rId8"/>
          <a:stretch>
            <a:fillRect/>
          </a:stretch>
        </p:blipFill>
        <p:spPr>
          <a:xfrm>
            <a:off x="1674238" y="5368320"/>
            <a:ext cx="764951" cy="764951"/>
          </a:xfrm>
          <a:prstGeom prst="rect">
            <a:avLst/>
          </a:prstGeom>
        </p:spPr>
      </p:pic>
      <p:sp>
        <p:nvSpPr>
          <p:cNvPr id="24" name="Rectangle 23">
            <a:extLst>
              <a:ext uri="{FF2B5EF4-FFF2-40B4-BE49-F238E27FC236}">
                <a16:creationId xmlns:a16="http://schemas.microsoft.com/office/drawing/2014/main" id="{035AD7A5-F544-4AF1-9B80-27CB7B332FB6}"/>
              </a:ext>
            </a:extLst>
          </p:cNvPr>
          <p:cNvSpPr/>
          <p:nvPr/>
        </p:nvSpPr>
        <p:spPr>
          <a:xfrm>
            <a:off x="2519154" y="5673626"/>
            <a:ext cx="2788840" cy="358560"/>
          </a:xfrm>
          <a:prstGeom prst="rect">
            <a:avLst/>
          </a:prstGeom>
        </p:spPr>
        <p:txBody>
          <a:bodyPr wrap="none">
            <a:spAutoFit/>
          </a:bodyPr>
          <a:lstStyle/>
          <a:p>
            <a:r>
              <a:rPr lang="en-CA" sz="1730" b="1" dirty="0">
                <a:solidFill>
                  <a:srgbClr val="0079D6"/>
                </a:solidFill>
              </a:rPr>
              <a:t>Azure Container Registry</a:t>
            </a:r>
          </a:p>
        </p:txBody>
      </p:sp>
      <p:sp>
        <p:nvSpPr>
          <p:cNvPr id="25" name="Rectangle 24">
            <a:extLst>
              <a:ext uri="{FF2B5EF4-FFF2-40B4-BE49-F238E27FC236}">
                <a16:creationId xmlns:a16="http://schemas.microsoft.com/office/drawing/2014/main" id="{60CA3801-053D-452B-8B58-7EF051B1221D}"/>
              </a:ext>
            </a:extLst>
          </p:cNvPr>
          <p:cNvSpPr/>
          <p:nvPr/>
        </p:nvSpPr>
        <p:spPr>
          <a:xfrm>
            <a:off x="9544683" y="5673626"/>
            <a:ext cx="1441310" cy="362072"/>
          </a:xfrm>
          <a:prstGeom prst="rect">
            <a:avLst/>
          </a:prstGeom>
        </p:spPr>
        <p:txBody>
          <a:bodyPr wrap="none">
            <a:spAutoFit/>
          </a:bodyPr>
          <a:lstStyle/>
          <a:p>
            <a:r>
              <a:rPr lang="en-CA" sz="1730" b="1" dirty="0">
                <a:solidFill>
                  <a:srgbClr val="0079D6"/>
                </a:solidFill>
              </a:rPr>
              <a:t>Docker</a:t>
            </a:r>
            <a:r>
              <a:rPr lang="en-CA" sz="1730" dirty="0"/>
              <a:t> </a:t>
            </a:r>
            <a:r>
              <a:rPr lang="en-CA" sz="1730" b="1" dirty="0">
                <a:solidFill>
                  <a:srgbClr val="0079D6"/>
                </a:solidFill>
              </a:rPr>
              <a:t>Hub</a:t>
            </a:r>
          </a:p>
        </p:txBody>
      </p:sp>
      <p:pic>
        <p:nvPicPr>
          <p:cNvPr id="3076" name="Picture 4" descr="Image result for Docker Hub logo transparent">
            <a:extLst>
              <a:ext uri="{FF2B5EF4-FFF2-40B4-BE49-F238E27FC236}">
                <a16:creationId xmlns:a16="http://schemas.microsoft.com/office/drawing/2014/main" id="{D8C30EE3-B414-4935-A77E-6D84FC38E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539" y="5220326"/>
            <a:ext cx="970144" cy="82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3245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943D286-26FF-4A4F-B48D-C242A856359E}"/>
              </a:ext>
            </a:extLst>
          </p:cNvPr>
          <p:cNvSpPr>
            <a:spLocks noGrp="1"/>
          </p:cNvSpPr>
          <p:nvPr>
            <p:ph type="title"/>
          </p:nvPr>
        </p:nvSpPr>
        <p:spPr/>
        <p:txBody>
          <a:bodyPr/>
          <a:lstStyle/>
          <a:p>
            <a:r>
              <a:rPr lang="en-CA" dirty="0"/>
              <a:t>Orchestrators in Azure</a:t>
            </a:r>
          </a:p>
        </p:txBody>
      </p:sp>
      <p:graphicFrame>
        <p:nvGraphicFramePr>
          <p:cNvPr id="4" name="Table 6">
            <a:extLst>
              <a:ext uri="{FF2B5EF4-FFF2-40B4-BE49-F238E27FC236}">
                <a16:creationId xmlns:a16="http://schemas.microsoft.com/office/drawing/2014/main" id="{D430C03A-EDDE-4F41-BE2E-DF875AAE7188}"/>
              </a:ext>
            </a:extLst>
          </p:cNvPr>
          <p:cNvGraphicFramePr>
            <a:graphicFrameLocks noGrp="1"/>
          </p:cNvGraphicFramePr>
          <p:nvPr/>
        </p:nvGraphicFramePr>
        <p:xfrm>
          <a:off x="2510534" y="2295265"/>
          <a:ext cx="9261140" cy="3398273"/>
        </p:xfrm>
        <a:graphic>
          <a:graphicData uri="http://schemas.openxmlformats.org/drawingml/2006/table">
            <a:tbl>
              <a:tblPr firstRow="1" bandRow="1">
                <a:tableStyleId>{F5AB1C69-6EDB-4FF4-983F-18BD219EF322}</a:tableStyleId>
              </a:tblPr>
              <a:tblGrid>
                <a:gridCol w="1836920">
                  <a:extLst>
                    <a:ext uri="{9D8B030D-6E8A-4147-A177-3AD203B41FA5}">
                      <a16:colId xmlns:a16="http://schemas.microsoft.com/office/drawing/2014/main" val="1731072896"/>
                    </a:ext>
                  </a:extLst>
                </a:gridCol>
                <a:gridCol w="2793650">
                  <a:extLst>
                    <a:ext uri="{9D8B030D-6E8A-4147-A177-3AD203B41FA5}">
                      <a16:colId xmlns:a16="http://schemas.microsoft.com/office/drawing/2014/main" val="1384903516"/>
                    </a:ext>
                  </a:extLst>
                </a:gridCol>
                <a:gridCol w="2315285">
                  <a:extLst>
                    <a:ext uri="{9D8B030D-6E8A-4147-A177-3AD203B41FA5}">
                      <a16:colId xmlns:a16="http://schemas.microsoft.com/office/drawing/2014/main" val="4172087379"/>
                    </a:ext>
                  </a:extLst>
                </a:gridCol>
                <a:gridCol w="2315285">
                  <a:extLst>
                    <a:ext uri="{9D8B030D-6E8A-4147-A177-3AD203B41FA5}">
                      <a16:colId xmlns:a16="http://schemas.microsoft.com/office/drawing/2014/main" val="2438914358"/>
                    </a:ext>
                  </a:extLst>
                </a:gridCol>
              </a:tblGrid>
              <a:tr h="445345">
                <a:tc>
                  <a:txBody>
                    <a:bodyPr/>
                    <a:lstStyle/>
                    <a:p>
                      <a:pPr algn="ctr"/>
                      <a:r>
                        <a:rPr lang="en-US" sz="1250" dirty="0"/>
                        <a:t>Orchestrator / Engine</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Description</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Good for</a:t>
                      </a:r>
                      <a:endParaRPr lang="en-US" sz="1250" dirty="0">
                        <a:gradFill>
                          <a:gsLst>
                            <a:gs pos="0">
                              <a:schemeClr val="bg1"/>
                            </a:gs>
                            <a:gs pos="100000">
                              <a:schemeClr val="bg1"/>
                            </a:gs>
                          </a:gsLst>
                          <a:lin ang="5400000" scaled="0"/>
                        </a:gradFill>
                      </a:endParaRPr>
                    </a:p>
                  </a:txBody>
                  <a:tcPr marL="89624" marR="89624" marT="44812" marB="44812"/>
                </a:tc>
                <a:tc>
                  <a:txBody>
                    <a:bodyPr/>
                    <a:lstStyle/>
                    <a:p>
                      <a:pPr algn="ctr"/>
                      <a:r>
                        <a:rPr lang="en-US" sz="1250" dirty="0"/>
                        <a:t>Common workloads</a:t>
                      </a:r>
                      <a:endParaRPr lang="en-US" sz="1250" dirty="0">
                        <a:gradFill>
                          <a:gsLst>
                            <a:gs pos="0">
                              <a:schemeClr val="bg1"/>
                            </a:gs>
                            <a:gs pos="100000">
                              <a:schemeClr val="bg1"/>
                            </a:gs>
                          </a:gsLst>
                          <a:lin ang="5400000" scaled="0"/>
                        </a:gradFill>
                      </a:endParaRPr>
                    </a:p>
                  </a:txBody>
                  <a:tcPr marL="89624" marR="89624" marT="44812" marB="44812"/>
                </a:tc>
                <a:extLst>
                  <a:ext uri="{0D108BD9-81ED-4DB2-BD59-A6C34878D82A}">
                    <a16:rowId xmlns:a16="http://schemas.microsoft.com/office/drawing/2014/main" val="276489895"/>
                  </a:ext>
                </a:extLst>
              </a:tr>
              <a:tr h="1575523">
                <a:tc>
                  <a:txBody>
                    <a:bodyPr/>
                    <a:lstStyle/>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Kubernetes is an open-source platform for automating deployment, scaling, and operations of application containers across clusters of hosts.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AKS: You pay for VMs in cluster</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ACS Engine: IaaS container infrastructure </a:t>
                      </a:r>
                      <a:endParaRPr lang="en-US" sz="1400" dirty="0"/>
                    </a:p>
                    <a:p>
                      <a:endParaRPr lang="en-US" sz="1400"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400" dirty="0"/>
                        <a:t>Microservices based</a:t>
                      </a:r>
                      <a:br>
                        <a:rPr lang="en-US" sz="1400" dirty="0"/>
                      </a:br>
                      <a:r>
                        <a:rPr lang="en-US" sz="1400" dirty="0"/>
                        <a:t>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400"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911308282"/>
                  </a:ext>
                </a:extLst>
              </a:tr>
              <a:tr h="1344536">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400" dirty="0"/>
                    </a:p>
                    <a:p>
                      <a:endParaRPr lang="en-US" sz="1400" b="1" dirty="0"/>
                    </a:p>
                  </a:txBody>
                  <a:tcPr marL="89624" marR="89624" marT="44812" marB="44812"/>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Azure Service Fabric is a distributed systems platform that makes it easy to package, deploy, and manage scalable and reliable microservices.</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Mesh: PaaS/Serverless platform</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dirty="0">
                          <a:effectLst/>
                        </a:rPr>
                        <a:t>Cluster: You pay for VMs in cluster</a:t>
                      </a:r>
                      <a:endParaRPr lang="en-US" sz="1200" b="1" dirty="0">
                        <a:gradFill>
                          <a:gsLst>
                            <a:gs pos="0">
                              <a:schemeClr val="tx1"/>
                            </a:gs>
                            <a:gs pos="100000">
                              <a:schemeClr val="tx1"/>
                            </a:gs>
                          </a:gsLst>
                          <a:lin ang="5400000" scaled="0"/>
                        </a:gradFill>
                      </a:endParaRPr>
                    </a:p>
                  </a:txBody>
                  <a:tcPr marL="89624" marR="89624" marT="44812" marB="44812"/>
                </a:tc>
                <a:tc>
                  <a:txBody>
                    <a:bodyPr/>
                    <a:lstStyle/>
                    <a:p>
                      <a:endParaRPr lang="en-US" sz="1400" dirty="0">
                        <a:gradFill>
                          <a:gsLst>
                            <a:gs pos="0">
                              <a:schemeClr val="tx1"/>
                            </a:gs>
                            <a:gs pos="100000">
                              <a:schemeClr val="tx1"/>
                            </a:gs>
                          </a:gsLst>
                          <a:lin ang="5400000" scaled="0"/>
                        </a:gradFill>
                      </a:endParaRPr>
                    </a:p>
                  </a:txBody>
                  <a:tcPr marL="89624" marR="89624" marT="44812" marB="44812"/>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containers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400" kern="1200" dirty="0"/>
                        <a:t>Stateful services</a:t>
                      </a:r>
                    </a:p>
                    <a:p>
                      <a:endParaRPr lang="en-US" sz="1400" b="1" dirty="0">
                        <a:gradFill>
                          <a:gsLst>
                            <a:gs pos="0">
                              <a:schemeClr val="tx1"/>
                            </a:gs>
                            <a:gs pos="100000">
                              <a:schemeClr val="tx1"/>
                            </a:gs>
                          </a:gsLst>
                          <a:lin ang="5400000" scaled="0"/>
                        </a:gradFill>
                      </a:endParaRPr>
                    </a:p>
                  </a:txBody>
                  <a:tcPr marL="89624" marR="89624" marT="44812" marB="44812"/>
                </a:tc>
                <a:extLst>
                  <a:ext uri="{0D108BD9-81ED-4DB2-BD59-A6C34878D82A}">
                    <a16:rowId xmlns:a16="http://schemas.microsoft.com/office/drawing/2014/main" val="3683704449"/>
                  </a:ext>
                </a:extLst>
              </a:tr>
            </a:tbl>
          </a:graphicData>
        </a:graphic>
      </p:graphicFrame>
      <p:pic>
        <p:nvPicPr>
          <p:cNvPr id="5" name="Picture 4" descr="Image result for Linux logo ">
            <a:extLst>
              <a:ext uri="{FF2B5EF4-FFF2-40B4-BE49-F238E27FC236}">
                <a16:creationId xmlns:a16="http://schemas.microsoft.com/office/drawing/2014/main" id="{74FC9DA3-0CCF-4711-A1CD-27AEBF7EA3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6708" y="5228909"/>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windows icon">
            <a:extLst>
              <a:ext uri="{FF2B5EF4-FFF2-40B4-BE49-F238E27FC236}">
                <a16:creationId xmlns:a16="http://schemas.microsoft.com/office/drawing/2014/main" id="{6F5DE3B0-09D9-4330-852A-C8FB9BDF9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5881" y="4835423"/>
            <a:ext cx="334395" cy="334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inux logo ">
            <a:extLst>
              <a:ext uri="{FF2B5EF4-FFF2-40B4-BE49-F238E27FC236}">
                <a16:creationId xmlns:a16="http://schemas.microsoft.com/office/drawing/2014/main" id="{C94A62FB-D599-4A9A-AEB1-06129264F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7075" y="3229060"/>
            <a:ext cx="242734" cy="285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ows icon">
            <a:extLst>
              <a:ext uri="{FF2B5EF4-FFF2-40B4-BE49-F238E27FC236}">
                <a16:creationId xmlns:a16="http://schemas.microsoft.com/office/drawing/2014/main" id="{656E668E-FA03-4763-8F96-B8C2AE8650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7954" y="3602988"/>
            <a:ext cx="334395" cy="334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E4F5A-A37B-412F-BDB9-338E14D50E2B}"/>
              </a:ext>
            </a:extLst>
          </p:cNvPr>
          <p:cNvSpPr/>
          <p:nvPr/>
        </p:nvSpPr>
        <p:spPr>
          <a:xfrm>
            <a:off x="7589223" y="3273780"/>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0" name="Rectangle 9">
            <a:extLst>
              <a:ext uri="{FF2B5EF4-FFF2-40B4-BE49-F238E27FC236}">
                <a16:creationId xmlns:a16="http://schemas.microsoft.com/office/drawing/2014/main" id="{3422317A-8306-40B5-A4DD-B653452C681F}"/>
              </a:ext>
            </a:extLst>
          </p:cNvPr>
          <p:cNvSpPr/>
          <p:nvPr/>
        </p:nvSpPr>
        <p:spPr>
          <a:xfrm>
            <a:off x="7589223" y="3654124"/>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1" name="Rectangle 10">
            <a:extLst>
              <a:ext uri="{FF2B5EF4-FFF2-40B4-BE49-F238E27FC236}">
                <a16:creationId xmlns:a16="http://schemas.microsoft.com/office/drawing/2014/main" id="{C991BDA0-2169-4F25-8E77-93E96C577447}"/>
              </a:ext>
            </a:extLst>
          </p:cNvPr>
          <p:cNvSpPr/>
          <p:nvPr/>
        </p:nvSpPr>
        <p:spPr>
          <a:xfrm>
            <a:off x="7589223" y="4864515"/>
            <a:ext cx="1087157"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More mature:</a:t>
            </a:r>
          </a:p>
        </p:txBody>
      </p:sp>
      <p:sp>
        <p:nvSpPr>
          <p:cNvPr id="12" name="Rectangle 11">
            <a:extLst>
              <a:ext uri="{FF2B5EF4-FFF2-40B4-BE49-F238E27FC236}">
                <a16:creationId xmlns:a16="http://schemas.microsoft.com/office/drawing/2014/main" id="{5E710B1A-4F0D-46F8-9FA5-20EDFC6F871F}"/>
              </a:ext>
            </a:extLst>
          </p:cNvPr>
          <p:cNvSpPr/>
          <p:nvPr/>
        </p:nvSpPr>
        <p:spPr>
          <a:xfrm>
            <a:off x="7589223" y="5244859"/>
            <a:ext cx="1010213" cy="27328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Less mature:</a:t>
            </a:r>
          </a:p>
        </p:txBody>
      </p:sp>
      <p:sp>
        <p:nvSpPr>
          <p:cNvPr id="13" name="Rectangle 12">
            <a:extLst>
              <a:ext uri="{FF2B5EF4-FFF2-40B4-BE49-F238E27FC236}">
                <a16:creationId xmlns:a16="http://schemas.microsoft.com/office/drawing/2014/main" id="{F01026DF-9532-4319-B1A6-2C6BF7A706C4}"/>
              </a:ext>
            </a:extLst>
          </p:cNvPr>
          <p:cNvSpPr/>
          <p:nvPr/>
        </p:nvSpPr>
        <p:spPr>
          <a:xfrm>
            <a:off x="362829" y="2295264"/>
            <a:ext cx="2091225" cy="43723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Product</a:t>
            </a:r>
          </a:p>
        </p:txBody>
      </p:sp>
      <p:sp>
        <p:nvSpPr>
          <p:cNvPr id="14" name="Rectangle 13">
            <a:extLst>
              <a:ext uri="{FF2B5EF4-FFF2-40B4-BE49-F238E27FC236}">
                <a16:creationId xmlns:a16="http://schemas.microsoft.com/office/drawing/2014/main" id="{E3CCAB71-80EA-49B7-BE66-93288C8C2A8C}"/>
              </a:ext>
            </a:extLst>
          </p:cNvPr>
          <p:cNvSpPr/>
          <p:nvPr/>
        </p:nvSpPr>
        <p:spPr>
          <a:xfrm>
            <a:off x="362829" y="2753175"/>
            <a:ext cx="2091225" cy="150747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258D4-8EDC-4C7A-A5AA-E869BB88742F}"/>
              </a:ext>
            </a:extLst>
          </p:cNvPr>
          <p:cNvSpPr/>
          <p:nvPr/>
        </p:nvSpPr>
        <p:spPr>
          <a:xfrm>
            <a:off x="362829" y="4281326"/>
            <a:ext cx="2091225" cy="1412212"/>
          </a:xfrm>
          <a:prstGeom prst="rect">
            <a:avLst/>
          </a:prstGeom>
          <a:solidFill>
            <a:schemeClr val="accent3"/>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28ED32E-81C2-4945-ADEF-446C9215C69D}"/>
              </a:ext>
            </a:extLst>
          </p:cNvPr>
          <p:cNvSpPr/>
          <p:nvPr/>
        </p:nvSpPr>
        <p:spPr>
          <a:xfrm>
            <a:off x="633826" y="4470212"/>
            <a:ext cx="1673856" cy="658257"/>
          </a:xfrm>
          <a:prstGeom prst="rect">
            <a:avLst/>
          </a:prstGeom>
        </p:spPr>
        <p:txBody>
          <a:bodyPr wrap="none">
            <a:spAutoFit/>
          </a:bodyPr>
          <a:lstStyle/>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Service Fabric</a:t>
            </a:r>
          </a:p>
          <a:p>
            <a:pPr marL="0" marR="0" lvl="0" indent="0" algn="ctr" defTabSz="672205" rtl="0" eaLnBrk="1" fontAlgn="auto" latinLnBrk="0" hangingPunct="1">
              <a:lnSpc>
                <a:spcPct val="100000"/>
              </a:lnSpc>
              <a:spcBef>
                <a:spcPts val="0"/>
              </a:spcBef>
              <a:spcAft>
                <a:spcPts val="0"/>
              </a:spcAft>
              <a:buClrTx/>
              <a:buSzTx/>
              <a:buFontTx/>
              <a:buNone/>
              <a:tabLst/>
              <a:defRPr/>
            </a:pPr>
            <a:r>
              <a:rPr kumimoji="0" lang="en-US" sz="122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(Mesh and cluster)</a:t>
            </a:r>
          </a:p>
          <a:p>
            <a:pPr marL="0" marR="0" lvl="0" indent="0" algn="ctr" defTabSz="672205" rtl="0" eaLnBrk="1" fontAlgn="auto" latinLnBrk="0" hangingPunct="1">
              <a:lnSpc>
                <a:spcPct val="100000"/>
              </a:lnSpc>
              <a:spcBef>
                <a:spcPts val="0"/>
              </a:spcBef>
              <a:spcAft>
                <a:spcPts val="0"/>
              </a:spcAft>
              <a:buClrTx/>
              <a:buSzTx/>
              <a:buFontTx/>
              <a:buNone/>
              <a:tabLst/>
              <a:defRPr/>
            </a:pPr>
            <a:endPar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Freeform 359">
            <a:extLst>
              <a:ext uri="{FF2B5EF4-FFF2-40B4-BE49-F238E27FC236}">
                <a16:creationId xmlns:a16="http://schemas.microsoft.com/office/drawing/2014/main" id="{EFF03844-8AD6-4FD2-B221-942F83C41C6D}"/>
              </a:ext>
            </a:extLst>
          </p:cNvPr>
          <p:cNvSpPr>
            <a:spLocks noChangeAspect="1"/>
          </p:cNvSpPr>
          <p:nvPr/>
        </p:nvSpPr>
        <p:spPr bwMode="auto">
          <a:xfrm>
            <a:off x="1498099" y="4943086"/>
            <a:ext cx="397560" cy="382109"/>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333333"/>
              </a:solidFill>
              <a:effectLst/>
              <a:uLnTx/>
              <a:uFillTx/>
              <a:latin typeface="Segoe UI 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309414A4-5816-48D8-ADF2-8A11BA6F41A5}"/>
              </a:ext>
            </a:extLst>
          </p:cNvPr>
          <p:cNvSpPr/>
          <p:nvPr/>
        </p:nvSpPr>
        <p:spPr bwMode="auto">
          <a:xfrm>
            <a:off x="2577263" y="2818072"/>
            <a:ext cx="1717793" cy="1148322"/>
          </a:xfrm>
          <a:prstGeom prst="rect">
            <a:avLst/>
          </a:prstGeom>
          <a:solidFill>
            <a:srgbClr val="F0CE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8" tIns="143398" rIns="179248" bIns="14339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9" descr="https://azure.microsoft.com/svghandler/service-fabric?width=600&amp;height=315">
            <a:extLst>
              <a:ext uri="{FF2B5EF4-FFF2-40B4-BE49-F238E27FC236}">
                <a16:creationId xmlns:a16="http://schemas.microsoft.com/office/drawing/2014/main" id="{DB88CE6B-DC12-4F44-97ED-1362FEB03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9" y="4597584"/>
            <a:ext cx="896239" cy="47665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23732E7-01FC-42BC-B4DD-54E8F9F14F67}"/>
              </a:ext>
            </a:extLst>
          </p:cNvPr>
          <p:cNvSpPr/>
          <p:nvPr/>
        </p:nvSpPr>
        <p:spPr>
          <a:xfrm>
            <a:off x="2761635" y="4260647"/>
            <a:ext cx="1323696"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Service Fabric</a:t>
            </a:r>
          </a:p>
        </p:txBody>
      </p:sp>
      <p:sp>
        <p:nvSpPr>
          <p:cNvPr id="21" name="Rectangle 20">
            <a:extLst>
              <a:ext uri="{FF2B5EF4-FFF2-40B4-BE49-F238E27FC236}">
                <a16:creationId xmlns:a16="http://schemas.microsoft.com/office/drawing/2014/main" id="{3411FE7D-8A7D-495D-A514-CB91C7FD9736}"/>
              </a:ext>
            </a:extLst>
          </p:cNvPr>
          <p:cNvSpPr/>
          <p:nvPr/>
        </p:nvSpPr>
        <p:spPr>
          <a:xfrm>
            <a:off x="7589223" y="2815171"/>
            <a:ext cx="1516762" cy="258212"/>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an OSS ecosystem</a:t>
            </a:r>
          </a:p>
        </p:txBody>
      </p:sp>
      <p:sp>
        <p:nvSpPr>
          <p:cNvPr id="22" name="Rectangle 21">
            <a:extLst>
              <a:ext uri="{FF2B5EF4-FFF2-40B4-BE49-F238E27FC236}">
                <a16:creationId xmlns:a16="http://schemas.microsoft.com/office/drawing/2014/main" id="{9EFB4BF4-ED79-4D36-BEEE-E972201BE219}"/>
              </a:ext>
            </a:extLst>
          </p:cNvPr>
          <p:cNvSpPr/>
          <p:nvPr/>
        </p:nvSpPr>
        <p:spPr>
          <a:xfrm>
            <a:off x="7589223" y="4397952"/>
            <a:ext cx="1768433" cy="424090"/>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It’s a Microsoft ecosystem</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and OSS</a:t>
            </a:r>
          </a:p>
        </p:txBody>
      </p:sp>
      <p:sp>
        <p:nvSpPr>
          <p:cNvPr id="23" name="Rectangle 22">
            <a:extLst>
              <a:ext uri="{FF2B5EF4-FFF2-40B4-BE49-F238E27FC236}">
                <a16:creationId xmlns:a16="http://schemas.microsoft.com/office/drawing/2014/main" id="{F00D2750-B238-4D1B-A6A6-54B76548B467}"/>
              </a:ext>
            </a:extLst>
          </p:cNvPr>
          <p:cNvSpPr/>
          <p:nvPr/>
        </p:nvSpPr>
        <p:spPr>
          <a:xfrm>
            <a:off x="374824" y="3045381"/>
            <a:ext cx="2067233" cy="469616"/>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Kubernetes Service</a:t>
            </a:r>
          </a:p>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22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(AKS)</a:t>
            </a:r>
          </a:p>
        </p:txBody>
      </p:sp>
      <p:pic>
        <p:nvPicPr>
          <p:cNvPr id="24" name="Picture 30">
            <a:extLst>
              <a:ext uri="{FF2B5EF4-FFF2-40B4-BE49-F238E27FC236}">
                <a16:creationId xmlns:a16="http://schemas.microsoft.com/office/drawing/2014/main" id="{E6452559-AA45-4273-90A4-0A6E51D87815}"/>
              </a:ext>
            </a:extLst>
          </p:cNvPr>
          <p:cNvPicPr>
            <a:picLocks noChangeAspect="1"/>
          </p:cNvPicPr>
          <p:nvPr/>
        </p:nvPicPr>
        <p:blipFill>
          <a:blip r:embed="rId6">
            <a:clrChange>
              <a:clrFrom>
                <a:srgbClr val="8E9CFF"/>
              </a:clrFrom>
              <a:clrTo>
                <a:srgbClr val="8E9CFF">
                  <a:alpha val="0"/>
                </a:srgbClr>
              </a:clrTo>
            </a:clrChange>
          </a:blip>
          <a:stretch>
            <a:fillRect/>
          </a:stretch>
        </p:blipFill>
        <p:spPr>
          <a:xfrm>
            <a:off x="1065095" y="3465186"/>
            <a:ext cx="555450" cy="544867"/>
          </a:xfrm>
          <a:prstGeom prst="rect">
            <a:avLst/>
          </a:prstGeom>
        </p:spPr>
      </p:pic>
      <p:pic>
        <p:nvPicPr>
          <p:cNvPr id="25" name="Picture 2" descr="Image result for Kubernetes logo">
            <a:extLst>
              <a:ext uri="{FF2B5EF4-FFF2-40B4-BE49-F238E27FC236}">
                <a16:creationId xmlns:a16="http://schemas.microsoft.com/office/drawing/2014/main" id="{836C1503-5DC7-40AF-B1A1-BDBEDE9FD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5531" y="3219746"/>
            <a:ext cx="429240" cy="418508"/>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162D4F0-C870-468E-932B-647E7F752E5E}"/>
              </a:ext>
            </a:extLst>
          </p:cNvPr>
          <p:cNvSpPr/>
          <p:nvPr/>
        </p:nvSpPr>
        <p:spPr>
          <a:xfrm>
            <a:off x="2881706" y="2887531"/>
            <a:ext cx="1119024" cy="303481"/>
          </a:xfrm>
          <a:prstGeom prst="rect">
            <a:avLst/>
          </a:prstGeom>
        </p:spPr>
        <p:txBody>
          <a:bodyPr wrap="none">
            <a:spAutoFit/>
          </a:bodyPr>
          <a:lstStyle/>
          <a:p>
            <a:pPr marL="0" marR="0" lvl="0" indent="0" algn="l" defTabSz="672205"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srgbClr val="505050"/>
                </a:solidFill>
                <a:effectLst/>
                <a:uLnTx/>
                <a:uFillTx/>
                <a:latin typeface="Segoe UI"/>
                <a:ea typeface="+mn-ea"/>
                <a:cs typeface="+mn-cs"/>
              </a:rPr>
              <a:t>Kubernetes</a:t>
            </a:r>
          </a:p>
        </p:txBody>
      </p:sp>
      <p:pic>
        <p:nvPicPr>
          <p:cNvPr id="27" name="Picture 18">
            <a:extLst>
              <a:ext uri="{FF2B5EF4-FFF2-40B4-BE49-F238E27FC236}">
                <a16:creationId xmlns:a16="http://schemas.microsoft.com/office/drawing/2014/main" id="{4482684D-CB4C-450B-A161-913A826C4565}"/>
              </a:ext>
            </a:extLst>
          </p:cNvPr>
          <p:cNvPicPr>
            <a:picLocks noChangeAspect="1" noChangeArrowheads="1"/>
          </p:cNvPicPr>
          <p:nvPr/>
        </p:nvPicPr>
        <p:blipFill rotWithShape="1">
          <a:blip r:embed="rId8">
            <a:biLevel thresh="25000"/>
          </a:blip>
          <a:srcRect r="60799"/>
          <a:stretch/>
        </p:blipFill>
        <p:spPr bwMode="auto">
          <a:xfrm>
            <a:off x="862604" y="4896868"/>
            <a:ext cx="506409" cy="47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9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A6320DF-7BA7-460F-8903-BAA15F2F1253}"/>
              </a:ext>
            </a:extLst>
          </p:cNvPr>
          <p:cNvSpPr>
            <a:spLocks noGrp="1"/>
          </p:cNvSpPr>
          <p:nvPr>
            <p:ph type="title"/>
          </p:nvPr>
        </p:nvSpPr>
        <p:spPr/>
        <p:txBody>
          <a:bodyPr/>
          <a:lstStyle/>
          <a:p>
            <a:r>
              <a:rPr lang="en-CA" dirty="0"/>
              <a:t>From container to Orchestrator</a:t>
            </a:r>
          </a:p>
        </p:txBody>
      </p:sp>
      <p:grpSp>
        <p:nvGrpSpPr>
          <p:cNvPr id="5" name="Groupe 4">
            <a:extLst>
              <a:ext uri="{FF2B5EF4-FFF2-40B4-BE49-F238E27FC236}">
                <a16:creationId xmlns:a16="http://schemas.microsoft.com/office/drawing/2014/main" id="{8CFFD191-A0DD-42BE-87B9-1E1AEB0151F1}"/>
              </a:ext>
            </a:extLst>
          </p:cNvPr>
          <p:cNvGrpSpPr/>
          <p:nvPr/>
        </p:nvGrpSpPr>
        <p:grpSpPr>
          <a:xfrm>
            <a:off x="89475" y="1461107"/>
            <a:ext cx="12008031" cy="5121875"/>
            <a:chOff x="89475" y="1461107"/>
            <a:chExt cx="12008031" cy="5121875"/>
          </a:xfrm>
        </p:grpSpPr>
        <p:sp>
          <p:nvSpPr>
            <p:cNvPr id="6" name="Rectangle : coins arrondis 5">
              <a:extLst>
                <a:ext uri="{FF2B5EF4-FFF2-40B4-BE49-F238E27FC236}">
                  <a16:creationId xmlns:a16="http://schemas.microsoft.com/office/drawing/2014/main" id="{5587368E-0407-4F73-8F38-9EF8A92DB7F9}"/>
                </a:ext>
              </a:extLst>
            </p:cNvPr>
            <p:cNvSpPr/>
            <p:nvPr/>
          </p:nvSpPr>
          <p:spPr bwMode="auto">
            <a:xfrm>
              <a:off x="10616765" y="1879600"/>
              <a:ext cx="1480741" cy="4018845"/>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7" name="Arrow: Pentagon 60">
              <a:extLst>
                <a:ext uri="{FF2B5EF4-FFF2-40B4-BE49-F238E27FC236}">
                  <a16:creationId xmlns:a16="http://schemas.microsoft.com/office/drawing/2014/main" id="{AFD08234-F772-4957-A262-36C07CEDA295}"/>
                </a:ext>
              </a:extLst>
            </p:cNvPr>
            <p:cNvSpPr/>
            <p:nvPr/>
          </p:nvSpPr>
          <p:spPr bwMode="auto">
            <a:xfrm>
              <a:off x="789165" y="5910674"/>
              <a:ext cx="3748683" cy="672307"/>
            </a:xfrm>
            <a:prstGeom prst="homePlat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8" name="Rectangle 7">
              <a:extLst>
                <a:ext uri="{FF2B5EF4-FFF2-40B4-BE49-F238E27FC236}">
                  <a16:creationId xmlns:a16="http://schemas.microsoft.com/office/drawing/2014/main" id="{419D8E9D-4DE3-44E2-93A4-04697A8F5F29}"/>
                </a:ext>
              </a:extLst>
            </p:cNvPr>
            <p:cNvSpPr/>
            <p:nvPr/>
          </p:nvSpPr>
          <p:spPr bwMode="auto">
            <a:xfrm>
              <a:off x="1500355" y="2191878"/>
              <a:ext cx="3487317" cy="3565180"/>
            </a:xfrm>
            <a:prstGeom prst="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9" name="TextBox 54">
              <a:extLst>
                <a:ext uri="{FF2B5EF4-FFF2-40B4-BE49-F238E27FC236}">
                  <a16:creationId xmlns:a16="http://schemas.microsoft.com/office/drawing/2014/main" id="{A0176759-620C-4E6D-B467-6DAD2E91FE27}"/>
                </a:ext>
              </a:extLst>
            </p:cNvPr>
            <p:cNvSpPr txBox="1"/>
            <p:nvPr/>
          </p:nvSpPr>
          <p:spPr>
            <a:xfrm>
              <a:off x="119833" y="4071594"/>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0" name="TextBox 57">
              <a:extLst>
                <a:ext uri="{FF2B5EF4-FFF2-40B4-BE49-F238E27FC236}">
                  <a16:creationId xmlns:a16="http://schemas.microsoft.com/office/drawing/2014/main" id="{62A1AE54-A4DB-4BD9-AA1C-546AFA60FBC2}"/>
                </a:ext>
              </a:extLst>
            </p:cNvPr>
            <p:cNvSpPr txBox="1"/>
            <p:nvPr/>
          </p:nvSpPr>
          <p:spPr>
            <a:xfrm>
              <a:off x="110830" y="2376548"/>
              <a:ext cx="4998604" cy="1513571"/>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pic>
          <p:nvPicPr>
            <p:cNvPr id="11" name="Picture 4" descr="Related image">
              <a:extLst>
                <a:ext uri="{FF2B5EF4-FFF2-40B4-BE49-F238E27FC236}">
                  <a16:creationId xmlns:a16="http://schemas.microsoft.com/office/drawing/2014/main" id="{38E12CB8-AC6B-4FA7-BB18-ABF0A34DD73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0457" r="22687"/>
            <a:stretch/>
          </p:blipFill>
          <p:spPr bwMode="auto">
            <a:xfrm>
              <a:off x="1711245" y="2685630"/>
              <a:ext cx="989654" cy="996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docker icon">
              <a:extLst>
                <a:ext uri="{FF2B5EF4-FFF2-40B4-BE49-F238E27FC236}">
                  <a16:creationId xmlns:a16="http://schemas.microsoft.com/office/drawing/2014/main" id="{D2AFB9AF-02E0-4B70-BDEE-9447B4005DC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11245" y="4231444"/>
              <a:ext cx="1058534" cy="10585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05DAD04-AA3F-4F1A-94F5-A19E93DABE46}"/>
                </a:ext>
              </a:extLst>
            </p:cNvPr>
            <p:cNvSpPr/>
            <p:nvPr/>
          </p:nvSpPr>
          <p:spPr>
            <a:xfrm>
              <a:off x="2927130" y="4457678"/>
              <a:ext cx="1934119" cy="635559"/>
            </a:xfrm>
            <a:prstGeom prst="rect">
              <a:avLst/>
            </a:prstGeom>
          </p:spPr>
          <p:txBody>
            <a:bodyPr wrap="none">
              <a:spAutoFit/>
            </a:bodyPr>
            <a:lstStyle/>
            <a:p>
              <a:pPr>
                <a:defRPr/>
              </a:pPr>
              <a:r>
                <a:rPr lang="en-US" b="1" dirty="0">
                  <a:solidFill>
                    <a:srgbClr val="000000"/>
                  </a:solidFill>
                  <a:latin typeface="Segoe UI Light"/>
                </a:rPr>
                <a:t>Docker Containers</a:t>
              </a:r>
            </a:p>
            <a:p>
              <a:pPr>
                <a:defRPr/>
              </a:pPr>
              <a:endParaRPr lang="en-US" dirty="0">
                <a:solidFill>
                  <a:srgbClr val="000000"/>
                </a:solidFill>
                <a:latin typeface="Segoe UI Light"/>
              </a:endParaRPr>
            </a:p>
          </p:txBody>
        </p:sp>
        <p:sp>
          <p:nvSpPr>
            <p:cNvPr id="14" name="Rectangle 13">
              <a:extLst>
                <a:ext uri="{FF2B5EF4-FFF2-40B4-BE49-F238E27FC236}">
                  <a16:creationId xmlns:a16="http://schemas.microsoft.com/office/drawing/2014/main" id="{FFDD47AC-2A62-48AD-9901-B810156E06D0}"/>
                </a:ext>
              </a:extLst>
            </p:cNvPr>
            <p:cNvSpPr/>
            <p:nvPr/>
          </p:nvSpPr>
          <p:spPr>
            <a:xfrm>
              <a:off x="2927130" y="2831384"/>
              <a:ext cx="1736373" cy="635559"/>
            </a:xfrm>
            <a:prstGeom prst="rect">
              <a:avLst/>
            </a:prstGeom>
          </p:spPr>
          <p:txBody>
            <a:bodyPr wrap="none">
              <a:spAutoFit/>
            </a:bodyPr>
            <a:lstStyle/>
            <a:p>
              <a:pPr>
                <a:defRPr/>
              </a:pPr>
              <a:r>
                <a:rPr lang="en-US" b="1" dirty="0">
                  <a:solidFill>
                    <a:srgbClr val="000000"/>
                  </a:solidFill>
                  <a:latin typeface="Segoe UI Light"/>
                </a:rPr>
                <a:t>.NET Framework</a:t>
              </a:r>
            </a:p>
            <a:p>
              <a:pPr>
                <a:defRPr/>
              </a:pPr>
              <a:r>
                <a:rPr lang="en-US" b="1" dirty="0">
                  <a:solidFill>
                    <a:srgbClr val="000000"/>
                  </a:solidFill>
                  <a:latin typeface="Segoe UI Light"/>
                </a:rPr>
                <a:t>.NET Core</a:t>
              </a:r>
            </a:p>
          </p:txBody>
        </p:sp>
        <p:sp>
          <p:nvSpPr>
            <p:cNvPr id="15" name="Rectangle 14">
              <a:extLst>
                <a:ext uri="{FF2B5EF4-FFF2-40B4-BE49-F238E27FC236}">
                  <a16:creationId xmlns:a16="http://schemas.microsoft.com/office/drawing/2014/main" id="{7921DCAF-FAFA-42C2-9230-AA75344EED7D}"/>
                </a:ext>
              </a:extLst>
            </p:cNvPr>
            <p:cNvSpPr/>
            <p:nvPr/>
          </p:nvSpPr>
          <p:spPr>
            <a:xfrm>
              <a:off x="1699371" y="1540306"/>
              <a:ext cx="2970878" cy="665695"/>
            </a:xfrm>
            <a:prstGeom prst="rect">
              <a:avLst/>
            </a:prstGeom>
          </p:spPr>
          <p:txBody>
            <a:bodyPr wrap="none">
              <a:spAutoFit/>
            </a:bodyPr>
            <a:lstStyle/>
            <a:p>
              <a:pPr algn="ctr">
                <a:defRPr/>
              </a:pPr>
              <a:r>
                <a:rPr lang="en-US" sz="1863" dirty="0">
                  <a:solidFill>
                    <a:srgbClr val="000000"/>
                  </a:solidFill>
                  <a:latin typeface="+mj-lt"/>
                </a:rPr>
                <a:t>Development and </a:t>
              </a:r>
            </a:p>
            <a:p>
              <a:pPr algn="ctr">
                <a:defRPr/>
              </a:pPr>
              <a:r>
                <a:rPr lang="en-US" sz="1863" dirty="0">
                  <a:solidFill>
                    <a:srgbClr val="000000"/>
                  </a:solidFill>
                  <a:latin typeface="+mj-lt"/>
                </a:rPr>
                <a:t>Deployment technologies</a:t>
              </a:r>
            </a:p>
          </p:txBody>
        </p:sp>
        <p:sp>
          <p:nvSpPr>
            <p:cNvPr id="16" name="Rectangle 15">
              <a:extLst>
                <a:ext uri="{FF2B5EF4-FFF2-40B4-BE49-F238E27FC236}">
                  <a16:creationId xmlns:a16="http://schemas.microsoft.com/office/drawing/2014/main" id="{BE3813FF-3B63-4AC0-A58C-B49F497A689F}"/>
                </a:ext>
              </a:extLst>
            </p:cNvPr>
            <p:cNvSpPr/>
            <p:nvPr/>
          </p:nvSpPr>
          <p:spPr>
            <a:xfrm>
              <a:off x="866264" y="6066140"/>
              <a:ext cx="3487736" cy="333617"/>
            </a:xfrm>
            <a:prstGeom prst="rect">
              <a:avLst/>
            </a:prstGeom>
          </p:spPr>
          <p:txBody>
            <a:bodyPr wrap="square">
              <a:spAutoFit/>
            </a:bodyPr>
            <a:lstStyle/>
            <a:p>
              <a:pPr algn="ctr">
                <a:defRPr/>
              </a:pPr>
              <a:r>
                <a:rPr lang="en-US" sz="1568" b="1" dirty="0">
                  <a:solidFill>
                    <a:srgbClr val="FFFFFF"/>
                  </a:solidFill>
                  <a:latin typeface="Segoe UI"/>
                </a:rPr>
                <a:t>Architecture/Design/Development</a:t>
              </a:r>
            </a:p>
          </p:txBody>
        </p:sp>
        <p:sp>
          <p:nvSpPr>
            <p:cNvPr id="17" name="Rectangle 16">
              <a:extLst>
                <a:ext uri="{FF2B5EF4-FFF2-40B4-BE49-F238E27FC236}">
                  <a16:creationId xmlns:a16="http://schemas.microsoft.com/office/drawing/2014/main" id="{2480C54F-42DF-48C1-8997-3C92072F4DDF}"/>
                </a:ext>
              </a:extLst>
            </p:cNvPr>
            <p:cNvSpPr/>
            <p:nvPr/>
          </p:nvSpPr>
          <p:spPr>
            <a:xfrm>
              <a:off x="152313" y="4706392"/>
              <a:ext cx="1357225" cy="514628"/>
            </a:xfrm>
            <a:prstGeom prst="rect">
              <a:avLst/>
            </a:prstGeom>
          </p:spPr>
          <p:txBody>
            <a:bodyPr wrap="square">
              <a:spAutoFit/>
            </a:bodyPr>
            <a:lstStyle/>
            <a:p>
              <a:pPr>
                <a:defRPr/>
              </a:pPr>
              <a:r>
                <a:rPr lang="en-US" sz="1372" b="1" dirty="0">
                  <a:solidFill>
                    <a:srgbClr val="000000"/>
                  </a:solidFill>
                </a:rPr>
                <a:t>Deployment</a:t>
              </a:r>
            </a:p>
            <a:p>
              <a:pPr>
                <a:defRPr/>
              </a:pPr>
              <a:r>
                <a:rPr lang="en-US" sz="1372" b="1" dirty="0">
                  <a:solidFill>
                    <a:srgbClr val="000000"/>
                  </a:solidFill>
                </a:rPr>
                <a:t>environment</a:t>
              </a:r>
              <a:endParaRPr lang="en-US" sz="1372" dirty="0">
                <a:solidFill>
                  <a:srgbClr val="000000"/>
                </a:solidFill>
                <a:latin typeface="Segoe UI"/>
              </a:endParaRPr>
            </a:p>
          </p:txBody>
        </p:sp>
        <p:sp>
          <p:nvSpPr>
            <p:cNvPr id="18" name="Rectangle 17">
              <a:extLst>
                <a:ext uri="{FF2B5EF4-FFF2-40B4-BE49-F238E27FC236}">
                  <a16:creationId xmlns:a16="http://schemas.microsoft.com/office/drawing/2014/main" id="{3830039E-634B-422F-BA69-2088BA32D057}"/>
                </a:ext>
              </a:extLst>
            </p:cNvPr>
            <p:cNvSpPr/>
            <p:nvPr/>
          </p:nvSpPr>
          <p:spPr>
            <a:xfrm>
              <a:off x="89475" y="3041006"/>
              <a:ext cx="1313957" cy="725776"/>
            </a:xfrm>
            <a:prstGeom prst="rect">
              <a:avLst/>
            </a:prstGeom>
          </p:spPr>
          <p:txBody>
            <a:bodyPr wrap="square">
              <a:spAutoFit/>
            </a:bodyPr>
            <a:lstStyle/>
            <a:p>
              <a:pPr algn="ctr">
                <a:defRPr/>
              </a:pPr>
              <a:r>
                <a:rPr lang="en-US" sz="1372" b="1" dirty="0">
                  <a:solidFill>
                    <a:srgbClr val="000000"/>
                  </a:solidFill>
                </a:rPr>
                <a:t>Dev environment</a:t>
              </a:r>
            </a:p>
            <a:p>
              <a:pPr>
                <a:defRPr/>
              </a:pPr>
              <a:endParaRPr lang="en-US" sz="1372" dirty="0">
                <a:solidFill>
                  <a:srgbClr val="000000"/>
                </a:solidFill>
                <a:latin typeface="Segoe UI"/>
              </a:endParaRPr>
            </a:p>
          </p:txBody>
        </p:sp>
        <p:sp>
          <p:nvSpPr>
            <p:cNvPr id="19" name="Arrow: Chevron 61">
              <a:extLst>
                <a:ext uri="{FF2B5EF4-FFF2-40B4-BE49-F238E27FC236}">
                  <a16:creationId xmlns:a16="http://schemas.microsoft.com/office/drawing/2014/main" id="{E00B69A6-5B14-457A-B274-3403A880D495}"/>
                </a:ext>
              </a:extLst>
            </p:cNvPr>
            <p:cNvSpPr/>
            <p:nvPr/>
          </p:nvSpPr>
          <p:spPr bwMode="auto">
            <a:xfrm>
              <a:off x="6963561" y="5898446"/>
              <a:ext cx="4047339"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20" name="Rectangle 19">
              <a:extLst>
                <a:ext uri="{FF2B5EF4-FFF2-40B4-BE49-F238E27FC236}">
                  <a16:creationId xmlns:a16="http://schemas.microsoft.com/office/drawing/2014/main" id="{4A48464D-0606-4DDE-B301-95EDBB75B450}"/>
                </a:ext>
              </a:extLst>
            </p:cNvPr>
            <p:cNvSpPr/>
            <p:nvPr/>
          </p:nvSpPr>
          <p:spPr bwMode="auto">
            <a:xfrm>
              <a:off x="6620721" y="2127033"/>
              <a:ext cx="3712487" cy="3630025"/>
            </a:xfrm>
            <a:prstGeom prst="rect">
              <a:avLst/>
            </a:prstGeom>
            <a:solidFill>
              <a:srgbClr val="505050"/>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6088" tIns="268534" rIns="87747" bIns="87751" numCol="1" rtlCol="0" anchor="t" anchorCtr="0" compatLnSpc="1">
              <a:prstTxWarp prst="textNoShape">
                <a:avLst/>
              </a:prstTxWarp>
            </a:bodyPr>
            <a:lstStyle/>
            <a:p>
              <a:pPr defTabSz="894792">
                <a:defRPr/>
              </a:pPr>
              <a:r>
                <a:rPr lang="en-US" sz="2742" kern="0" dirty="0">
                  <a:gradFill>
                    <a:gsLst>
                      <a:gs pos="14679">
                        <a:srgbClr val="FFFFFF"/>
                      </a:gs>
                      <a:gs pos="38000">
                        <a:srgbClr val="FFFFFF"/>
                      </a:gs>
                    </a:gsLst>
                    <a:lin ang="5400000" scaled="1"/>
                  </a:gradFill>
                  <a:latin typeface="Segoe UI Light"/>
                </a:rPr>
                <a:t>  </a:t>
              </a:r>
            </a:p>
          </p:txBody>
        </p:sp>
        <p:sp>
          <p:nvSpPr>
            <p:cNvPr id="21" name="TextBox 12">
              <a:extLst>
                <a:ext uri="{FF2B5EF4-FFF2-40B4-BE49-F238E27FC236}">
                  <a16:creationId xmlns:a16="http://schemas.microsoft.com/office/drawing/2014/main" id="{0D76DC8A-304C-45BD-AECE-F936BBF5E50A}"/>
                </a:ext>
              </a:extLst>
            </p:cNvPr>
            <p:cNvSpPr txBox="1"/>
            <p:nvPr/>
          </p:nvSpPr>
          <p:spPr>
            <a:xfrm>
              <a:off x="7432788" y="3969319"/>
              <a:ext cx="1332677" cy="1541100"/>
            </a:xfrm>
            <a:prstGeom prst="rect">
              <a:avLst/>
            </a:prstGeom>
            <a:solidFill>
              <a:srgbClr val="000000">
                <a:alpha val="5000"/>
              </a:srgbClr>
            </a:solidFill>
          </p:spPr>
          <p:txBody>
            <a:bodyPr wrap="square" rtlCol="0" anchor="ctr">
              <a:noAutofit/>
            </a:bodyPr>
            <a:lstStyle/>
            <a:p>
              <a:pPr lvl="0" defTabSz="913927" fontAlgn="base">
                <a:lnSpc>
                  <a:spcPct val="90000"/>
                </a:lnSpc>
                <a:defRPr/>
              </a:pPr>
              <a:r>
                <a:rPr lang="en-US" sz="140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BLOB Storage</a:t>
              </a:r>
            </a:p>
          </p:txBody>
        </p:sp>
        <p:sp>
          <p:nvSpPr>
            <p:cNvPr id="22" name="TextBox 52">
              <a:extLst>
                <a:ext uri="{FF2B5EF4-FFF2-40B4-BE49-F238E27FC236}">
                  <a16:creationId xmlns:a16="http://schemas.microsoft.com/office/drawing/2014/main" id="{CC071E47-573D-448D-8C02-E2B231808E46}"/>
                </a:ext>
              </a:extLst>
            </p:cNvPr>
            <p:cNvSpPr txBox="1"/>
            <p:nvPr/>
          </p:nvSpPr>
          <p:spPr>
            <a:xfrm>
              <a:off x="6506333" y="2252398"/>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23" name="Rectangle 22">
              <a:extLst>
                <a:ext uri="{FF2B5EF4-FFF2-40B4-BE49-F238E27FC236}">
                  <a16:creationId xmlns:a16="http://schemas.microsoft.com/office/drawing/2014/main" id="{42271C58-01D1-4ED2-BE2F-E0F03B436709}"/>
                </a:ext>
              </a:extLst>
            </p:cNvPr>
            <p:cNvSpPr/>
            <p:nvPr/>
          </p:nvSpPr>
          <p:spPr>
            <a:xfrm>
              <a:off x="7087401" y="1461107"/>
              <a:ext cx="2886919" cy="677803"/>
            </a:xfrm>
            <a:prstGeom prst="rect">
              <a:avLst/>
            </a:prstGeom>
          </p:spPr>
          <p:txBody>
            <a:bodyPr wrap="none">
              <a:spAutoFit/>
            </a:bodyPr>
            <a:lstStyle/>
            <a:p>
              <a:pPr algn="ctr">
                <a:defRPr/>
              </a:pPr>
              <a:r>
                <a:rPr lang="en-US" sz="1863" dirty="0">
                  <a:solidFill>
                    <a:srgbClr val="000000"/>
                  </a:solidFill>
                  <a:latin typeface="+mj-lt"/>
                </a:rPr>
                <a:t>Cloud infrastructure and</a:t>
              </a:r>
            </a:p>
            <a:p>
              <a:pPr algn="ctr">
                <a:defRPr/>
              </a:pPr>
              <a:r>
                <a:rPr lang="en-US" sz="1863" dirty="0">
                  <a:solidFill>
                    <a:srgbClr val="000000"/>
                  </a:solidFill>
                  <a:latin typeface="+mj-lt"/>
                </a:rPr>
                <a:t>Some Orchestrators</a:t>
              </a:r>
            </a:p>
          </p:txBody>
        </p:sp>
        <p:sp>
          <p:nvSpPr>
            <p:cNvPr id="24" name="Rectangle 23">
              <a:extLst>
                <a:ext uri="{FF2B5EF4-FFF2-40B4-BE49-F238E27FC236}">
                  <a16:creationId xmlns:a16="http://schemas.microsoft.com/office/drawing/2014/main" id="{E11F9E2A-0D7E-4448-837D-F3A454977085}"/>
                </a:ext>
              </a:extLst>
            </p:cNvPr>
            <p:cNvSpPr/>
            <p:nvPr/>
          </p:nvSpPr>
          <p:spPr>
            <a:xfrm>
              <a:off x="7315867" y="6050850"/>
              <a:ext cx="3423714" cy="333617"/>
            </a:xfrm>
            <a:prstGeom prst="rect">
              <a:avLst/>
            </a:prstGeom>
          </p:spPr>
          <p:txBody>
            <a:bodyPr wrap="square">
              <a:spAutoFit/>
            </a:bodyPr>
            <a:lstStyle/>
            <a:p>
              <a:pPr>
                <a:defRPr/>
              </a:pPr>
              <a:r>
                <a:rPr lang="en-US" sz="1568" b="1" dirty="0">
                  <a:solidFill>
                    <a:srgbClr val="FFFFFF"/>
                  </a:solidFill>
                  <a:latin typeface="Segoe UI"/>
                </a:rPr>
                <a:t>Production-Ready Microservices</a:t>
              </a:r>
            </a:p>
          </p:txBody>
        </p:sp>
        <p:sp>
          <p:nvSpPr>
            <p:cNvPr id="25" name="TextBox 18">
              <a:extLst>
                <a:ext uri="{FF2B5EF4-FFF2-40B4-BE49-F238E27FC236}">
                  <a16:creationId xmlns:a16="http://schemas.microsoft.com/office/drawing/2014/main" id="{E14994A9-798D-4EFD-9A1C-92F99785413D}"/>
                </a:ext>
              </a:extLst>
            </p:cNvPr>
            <p:cNvSpPr txBox="1"/>
            <p:nvPr/>
          </p:nvSpPr>
          <p:spPr>
            <a:xfrm>
              <a:off x="7494210" y="4235573"/>
              <a:ext cx="1563648" cy="173823"/>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sp>
          <p:nvSpPr>
            <p:cNvPr id="26" name="TextBox 24">
              <a:extLst>
                <a:ext uri="{FF2B5EF4-FFF2-40B4-BE49-F238E27FC236}">
                  <a16:creationId xmlns:a16="http://schemas.microsoft.com/office/drawing/2014/main" id="{A58B31D4-1201-4902-B3EF-459F3BA3EC4A}"/>
                </a:ext>
              </a:extLst>
            </p:cNvPr>
            <p:cNvSpPr txBox="1"/>
            <p:nvPr/>
          </p:nvSpPr>
          <p:spPr>
            <a:xfrm>
              <a:off x="9090656" y="4267374"/>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Database</a:t>
              </a:r>
            </a:p>
          </p:txBody>
        </p:sp>
        <p:sp>
          <p:nvSpPr>
            <p:cNvPr id="27" name="TextBox 27">
              <a:extLst>
                <a:ext uri="{FF2B5EF4-FFF2-40B4-BE49-F238E27FC236}">
                  <a16:creationId xmlns:a16="http://schemas.microsoft.com/office/drawing/2014/main" id="{5D378005-7A33-4EBF-9090-5E2784B0E12F}"/>
                </a:ext>
              </a:extLst>
            </p:cNvPr>
            <p:cNvSpPr txBox="1"/>
            <p:nvPr/>
          </p:nvSpPr>
          <p:spPr>
            <a:xfrm>
              <a:off x="9089634" y="4756232"/>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Cosmos DB</a:t>
              </a:r>
            </a:p>
          </p:txBody>
        </p:sp>
        <p:sp>
          <p:nvSpPr>
            <p:cNvPr id="28" name="TextBox 30">
              <a:extLst>
                <a:ext uri="{FF2B5EF4-FFF2-40B4-BE49-F238E27FC236}">
                  <a16:creationId xmlns:a16="http://schemas.microsoft.com/office/drawing/2014/main" id="{FF5C4A98-73B5-41C2-A940-C8CA5FB9B084}"/>
                </a:ext>
              </a:extLst>
            </p:cNvPr>
            <p:cNvSpPr txBox="1"/>
            <p:nvPr/>
          </p:nvSpPr>
          <p:spPr>
            <a:xfrm>
              <a:off x="7559089" y="5285673"/>
              <a:ext cx="659777" cy="30055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defRPr/>
              </a:pPr>
              <a:r>
                <a:rPr lang="en-US" sz="1372"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Cache</a:t>
              </a:r>
            </a:p>
          </p:txBody>
        </p:sp>
        <p:sp>
          <p:nvSpPr>
            <p:cNvPr id="29" name="TextBox 41">
              <a:extLst>
                <a:ext uri="{FF2B5EF4-FFF2-40B4-BE49-F238E27FC236}">
                  <a16:creationId xmlns:a16="http://schemas.microsoft.com/office/drawing/2014/main" id="{2A740DA2-7C8D-439E-ABB5-362BF02B4351}"/>
                </a:ext>
              </a:extLst>
            </p:cNvPr>
            <p:cNvSpPr txBox="1"/>
            <p:nvPr/>
          </p:nvSpPr>
          <p:spPr>
            <a:xfrm>
              <a:off x="7694168" y="3361255"/>
              <a:ext cx="1782043" cy="2385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Service Fabric</a:t>
              </a:r>
            </a:p>
          </p:txBody>
        </p:sp>
        <p:sp>
          <p:nvSpPr>
            <p:cNvPr id="30" name="TextBox 45">
              <a:extLst>
                <a:ext uri="{FF2B5EF4-FFF2-40B4-BE49-F238E27FC236}">
                  <a16:creationId xmlns:a16="http://schemas.microsoft.com/office/drawing/2014/main" id="{9109A518-DF95-4D48-B619-49AFF70639B1}"/>
                </a:ext>
              </a:extLst>
            </p:cNvPr>
            <p:cNvSpPr txBox="1"/>
            <p:nvPr/>
          </p:nvSpPr>
          <p:spPr>
            <a:xfrm>
              <a:off x="7569566" y="2474030"/>
              <a:ext cx="1722340" cy="21892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defRPr/>
              </a:pPr>
              <a:r>
                <a:rPr lang="en-US" sz="1372" b="1"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Container Service</a:t>
              </a:r>
            </a:p>
          </p:txBody>
        </p:sp>
        <p:sp>
          <p:nvSpPr>
            <p:cNvPr id="31" name="Rectangle 30">
              <a:extLst>
                <a:ext uri="{FF2B5EF4-FFF2-40B4-BE49-F238E27FC236}">
                  <a16:creationId xmlns:a16="http://schemas.microsoft.com/office/drawing/2014/main" id="{745CEF56-F0FF-4659-AFB7-2ED90F4B27CD}"/>
                </a:ext>
              </a:extLst>
            </p:cNvPr>
            <p:cNvSpPr/>
            <p:nvPr/>
          </p:nvSpPr>
          <p:spPr>
            <a:xfrm>
              <a:off x="7991683" y="2593524"/>
              <a:ext cx="1272080" cy="635174"/>
            </a:xfrm>
            <a:prstGeom prst="rect">
              <a:avLst/>
            </a:prstGeom>
          </p:spPr>
          <p:txBody>
            <a:bodyPr wrap="square">
              <a:spAutoFit/>
            </a:bodyPr>
            <a:lstStyle/>
            <a:p>
              <a:pPr>
                <a:defRPr/>
              </a:pPr>
              <a:r>
                <a:rPr lang="en-US" sz="1176" b="1" dirty="0">
                  <a:solidFill>
                    <a:srgbClr val="FFFFFF"/>
                  </a:solidFill>
                  <a:latin typeface="Segoe UI Light"/>
                </a:rPr>
                <a:t>Mesos DC/OS</a:t>
              </a:r>
            </a:p>
            <a:p>
              <a:pPr>
                <a:defRPr/>
              </a:pPr>
              <a:r>
                <a:rPr lang="en-US" sz="1176" b="1" dirty="0">
                  <a:solidFill>
                    <a:srgbClr val="FFFFFF"/>
                  </a:solidFill>
                  <a:latin typeface="Segoe UI Light"/>
                </a:rPr>
                <a:t>Kubernetes</a:t>
              </a:r>
            </a:p>
            <a:p>
              <a:pPr>
                <a:defRPr/>
              </a:pPr>
              <a:r>
                <a:rPr lang="en-US" sz="1176" b="1" dirty="0">
                  <a:solidFill>
                    <a:srgbClr val="FFFFFF"/>
                  </a:solidFill>
                  <a:latin typeface="Segoe UI Light"/>
                </a:rPr>
                <a:t>Docker Swarm</a:t>
              </a:r>
            </a:p>
          </p:txBody>
        </p:sp>
        <p:sp>
          <p:nvSpPr>
            <p:cNvPr id="32" name="Rectangle 31">
              <a:extLst>
                <a:ext uri="{FF2B5EF4-FFF2-40B4-BE49-F238E27FC236}">
                  <a16:creationId xmlns:a16="http://schemas.microsoft.com/office/drawing/2014/main" id="{83571C31-D693-4415-BBF0-CCE7EB94E0A5}"/>
                </a:ext>
              </a:extLst>
            </p:cNvPr>
            <p:cNvSpPr/>
            <p:nvPr/>
          </p:nvSpPr>
          <p:spPr>
            <a:xfrm>
              <a:off x="10366006" y="4462615"/>
              <a:ext cx="1448446" cy="514628"/>
            </a:xfrm>
            <a:prstGeom prst="rect">
              <a:avLst/>
            </a:prstGeom>
          </p:spPr>
          <p:txBody>
            <a:bodyPr wrap="square">
              <a:spAutoFit/>
            </a:bodyPr>
            <a:lstStyle/>
            <a:p>
              <a:pPr algn="ctr">
                <a:defRPr/>
              </a:pPr>
              <a:r>
                <a:rPr lang="en-US" sz="1372" b="1" dirty="0">
                  <a:solidFill>
                    <a:srgbClr val="000000"/>
                  </a:solidFill>
                  <a:latin typeface="Segoe UI"/>
                </a:rPr>
                <a:t>Cloud</a:t>
              </a:r>
            </a:p>
            <a:p>
              <a:pPr algn="ctr">
                <a:defRPr/>
              </a:pPr>
              <a:r>
                <a:rPr lang="en-US" sz="1372" b="1" dirty="0">
                  <a:solidFill>
                    <a:srgbClr val="000000"/>
                  </a:solidFill>
                  <a:latin typeface="Segoe UI"/>
                </a:rPr>
                <a:t>Infrastructure</a:t>
              </a:r>
            </a:p>
          </p:txBody>
        </p:sp>
        <p:sp>
          <p:nvSpPr>
            <p:cNvPr id="33" name="Rectangle 32">
              <a:extLst>
                <a:ext uri="{FF2B5EF4-FFF2-40B4-BE49-F238E27FC236}">
                  <a16:creationId xmlns:a16="http://schemas.microsoft.com/office/drawing/2014/main" id="{19681508-6180-4D05-95D3-702AE2A53C3B}"/>
                </a:ext>
              </a:extLst>
            </p:cNvPr>
            <p:cNvSpPr/>
            <p:nvPr/>
          </p:nvSpPr>
          <p:spPr>
            <a:xfrm>
              <a:off x="10456844" y="2889265"/>
              <a:ext cx="1370961" cy="303481"/>
            </a:xfrm>
            <a:prstGeom prst="rect">
              <a:avLst/>
            </a:prstGeom>
          </p:spPr>
          <p:txBody>
            <a:bodyPr wrap="square">
              <a:spAutoFit/>
            </a:bodyPr>
            <a:lstStyle/>
            <a:p>
              <a:pPr>
                <a:defRPr/>
              </a:pPr>
              <a:r>
                <a:rPr lang="en-US" sz="1372" b="1" dirty="0">
                  <a:solidFill>
                    <a:srgbClr val="000000"/>
                  </a:solidFill>
                  <a:latin typeface="Segoe UI"/>
                </a:rPr>
                <a:t>Orchestrators</a:t>
              </a:r>
            </a:p>
          </p:txBody>
        </p:sp>
        <p:sp>
          <p:nvSpPr>
            <p:cNvPr id="34" name="Arrow: Chevron 62">
              <a:extLst>
                <a:ext uri="{FF2B5EF4-FFF2-40B4-BE49-F238E27FC236}">
                  <a16:creationId xmlns:a16="http://schemas.microsoft.com/office/drawing/2014/main" id="{C991C6B0-58BC-4D2E-B2D7-0355EE9290B7}"/>
                </a:ext>
              </a:extLst>
            </p:cNvPr>
            <p:cNvSpPr/>
            <p:nvPr/>
          </p:nvSpPr>
          <p:spPr bwMode="auto">
            <a:xfrm>
              <a:off x="4214182" y="5898445"/>
              <a:ext cx="3048035" cy="684536"/>
            </a:xfrm>
            <a:prstGeom prst="chevr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35" name="Rectangle 34">
              <a:extLst>
                <a:ext uri="{FF2B5EF4-FFF2-40B4-BE49-F238E27FC236}">
                  <a16:creationId xmlns:a16="http://schemas.microsoft.com/office/drawing/2014/main" id="{68669E5E-BFF1-4405-8AD1-EDA359901225}"/>
                </a:ext>
              </a:extLst>
            </p:cNvPr>
            <p:cNvSpPr/>
            <p:nvPr/>
          </p:nvSpPr>
          <p:spPr>
            <a:xfrm>
              <a:off x="4537849" y="6050849"/>
              <a:ext cx="2808151" cy="333617"/>
            </a:xfrm>
            <a:prstGeom prst="rect">
              <a:avLst/>
            </a:prstGeom>
          </p:spPr>
          <p:txBody>
            <a:bodyPr wrap="square">
              <a:spAutoFit/>
            </a:bodyPr>
            <a:lstStyle/>
            <a:p>
              <a:pPr>
                <a:defRPr/>
              </a:pPr>
              <a:r>
                <a:rPr lang="en-US" sz="1568" b="1" dirty="0">
                  <a:solidFill>
                    <a:srgbClr val="FFFFFF"/>
                  </a:solidFill>
                  <a:latin typeface="Segoe UI"/>
                </a:rPr>
                <a:t>Infrastructure Decisions</a:t>
              </a:r>
            </a:p>
          </p:txBody>
        </p:sp>
        <p:grpSp>
          <p:nvGrpSpPr>
            <p:cNvPr id="36" name="Groupe 35">
              <a:extLst>
                <a:ext uri="{FF2B5EF4-FFF2-40B4-BE49-F238E27FC236}">
                  <a16:creationId xmlns:a16="http://schemas.microsoft.com/office/drawing/2014/main" id="{D0D6F832-23DD-4FFA-A417-63CF785EA714}"/>
                </a:ext>
              </a:extLst>
            </p:cNvPr>
            <p:cNvGrpSpPr/>
            <p:nvPr/>
          </p:nvGrpSpPr>
          <p:grpSpPr>
            <a:xfrm>
              <a:off x="5118438" y="3430232"/>
              <a:ext cx="1461672" cy="988790"/>
              <a:chOff x="5731926" y="3430232"/>
              <a:chExt cx="848183" cy="988790"/>
            </a:xfrm>
            <a:scene3d>
              <a:camera prst="orthographicFront">
                <a:rot lat="0" lon="0" rev="0"/>
              </a:camera>
              <a:lightRig rig="balanced" dir="t">
                <a:rot lat="0" lon="0" rev="8700000"/>
              </a:lightRig>
            </a:scene3d>
          </p:grpSpPr>
          <p:sp>
            <p:nvSpPr>
              <p:cNvPr id="47" name="Arrow: Pentagon 58">
                <a:extLst>
                  <a:ext uri="{FF2B5EF4-FFF2-40B4-BE49-F238E27FC236}">
                    <a16:creationId xmlns:a16="http://schemas.microsoft.com/office/drawing/2014/main" id="{5BE5CCA5-4E2C-4CB5-8D24-4046AC81915D}"/>
                  </a:ext>
                </a:extLst>
              </p:cNvPr>
              <p:cNvSpPr/>
              <p:nvPr/>
            </p:nvSpPr>
            <p:spPr bwMode="auto">
              <a:xfrm>
                <a:off x="5731926" y="3430232"/>
                <a:ext cx="543095" cy="988790"/>
              </a:xfrm>
              <a:prstGeom prst="homePlat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8" name="Arrow: Chevron 59">
                <a:extLst>
                  <a:ext uri="{FF2B5EF4-FFF2-40B4-BE49-F238E27FC236}">
                    <a16:creationId xmlns:a16="http://schemas.microsoft.com/office/drawing/2014/main" id="{5E4C85B0-0FDF-4BEC-B878-D213E6A86826}"/>
                  </a:ext>
                </a:extLst>
              </p:cNvPr>
              <p:cNvSpPr/>
              <p:nvPr/>
            </p:nvSpPr>
            <p:spPr bwMode="auto">
              <a:xfrm>
                <a:off x="6081077" y="3430232"/>
                <a:ext cx="499032" cy="988790"/>
              </a:xfrm>
              <a:prstGeom prst="chevron">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pic>
          <p:nvPicPr>
            <p:cNvPr id="37" name="Picture 2" descr="Image result for Azure Container Service png transparent">
              <a:extLst>
                <a:ext uri="{FF2B5EF4-FFF2-40B4-BE49-F238E27FC236}">
                  <a16:creationId xmlns:a16="http://schemas.microsoft.com/office/drawing/2014/main" id="{91E9EB00-65CE-424F-A0DB-83FC2F7FE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9740" y="2329131"/>
              <a:ext cx="585457" cy="5854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Azure Service Fabric png transparent">
              <a:extLst>
                <a:ext uri="{FF2B5EF4-FFF2-40B4-BE49-F238E27FC236}">
                  <a16:creationId xmlns:a16="http://schemas.microsoft.com/office/drawing/2014/main" id="{7B1C6E56-E7FE-4F84-A80C-3C5AF56DD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526" y="3088252"/>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Image result for Service Bus  azure png transparent">
              <a:extLst>
                <a:ext uri="{FF2B5EF4-FFF2-40B4-BE49-F238E27FC236}">
                  <a16:creationId xmlns:a16="http://schemas.microsoft.com/office/drawing/2014/main" id="{BCD17A48-B6DD-4B23-9642-9830FC90A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2052" y="4053884"/>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BLOB Storage  azure png transparent">
              <a:extLst>
                <a:ext uri="{FF2B5EF4-FFF2-40B4-BE49-F238E27FC236}">
                  <a16:creationId xmlns:a16="http://schemas.microsoft.com/office/drawing/2014/main" id="{5334A38B-8848-43F6-8C1A-573686359C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7087" y="4500424"/>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Image result for Redis Cache  azure png transparent">
              <a:extLst>
                <a:ext uri="{FF2B5EF4-FFF2-40B4-BE49-F238E27FC236}">
                  <a16:creationId xmlns:a16="http://schemas.microsoft.com/office/drawing/2014/main" id="{6894AA1E-6139-4DAD-9563-81DE005E3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3562" y="5134626"/>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mage result for sql database  azure png transparent">
              <a:extLst>
                <a:ext uri="{FF2B5EF4-FFF2-40B4-BE49-F238E27FC236}">
                  <a16:creationId xmlns:a16="http://schemas.microsoft.com/office/drawing/2014/main" id="{39AEE240-04BD-4263-A52D-2E28C4F0F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9184" y="4057804"/>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Related image">
              <a:extLst>
                <a:ext uri="{FF2B5EF4-FFF2-40B4-BE49-F238E27FC236}">
                  <a16:creationId xmlns:a16="http://schemas.microsoft.com/office/drawing/2014/main" id="{61468753-2AF1-40C0-90F7-A8990AFE4B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5453" y="4618760"/>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6" descr="Image result for key value azure png transparent">
              <a:extLst>
                <a:ext uri="{FF2B5EF4-FFF2-40B4-BE49-F238E27FC236}">
                  <a16:creationId xmlns:a16="http://schemas.microsoft.com/office/drawing/2014/main" id="{AA55EDAF-9D62-4075-B18C-7CDB660F82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71935" y="5135592"/>
              <a:ext cx="825911" cy="408563"/>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9">
              <a:extLst>
                <a:ext uri="{FF2B5EF4-FFF2-40B4-BE49-F238E27FC236}">
                  <a16:creationId xmlns:a16="http://schemas.microsoft.com/office/drawing/2014/main" id="{7F68AC91-17AB-46C8-BD7C-DFE5727E6C4A}"/>
                </a:ext>
              </a:extLst>
            </p:cNvPr>
            <p:cNvSpPr txBox="1"/>
            <p:nvPr/>
          </p:nvSpPr>
          <p:spPr>
            <a:xfrm>
              <a:off x="9089634" y="531925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sp>
          <p:nvSpPr>
            <p:cNvPr id="46" name="TextBox 52">
              <a:extLst>
                <a:ext uri="{FF2B5EF4-FFF2-40B4-BE49-F238E27FC236}">
                  <a16:creationId xmlns:a16="http://schemas.microsoft.com/office/drawing/2014/main" id="{D2F34373-CFE8-4799-8361-1B421631CCF5}"/>
                </a:ext>
              </a:extLst>
            </p:cNvPr>
            <p:cNvSpPr txBox="1"/>
            <p:nvPr/>
          </p:nvSpPr>
          <p:spPr>
            <a:xfrm>
              <a:off x="6528976" y="3979651"/>
              <a:ext cx="5257544" cy="1541100"/>
            </a:xfrm>
            <a:prstGeom prst="rect">
              <a:avLst/>
            </a:prstGeom>
            <a:solidFill>
              <a:srgbClr val="000000">
                <a:alpha val="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nchor="ctr">
              <a:noAutofit/>
            </a:bodyPr>
            <a:lstStyle/>
            <a:p>
              <a:pPr algn="ctr" defTabSz="896386">
                <a:defRPr/>
              </a:pPr>
              <a:endParaRPr lang="en-US" sz="1400" kern="0" dirty="0">
                <a:solidFill>
                  <a:sysClr val="windowText" lastClr="000000"/>
                </a:solidFill>
                <a:latin typeface="Segoe UI Semilight" panose="020B0402040204020203" pitchFamily="34" charset="0"/>
                <a:cs typeface="Segoe UI Semilight" panose="020B0402040204020203" pitchFamily="34" charset="0"/>
              </a:endParaRPr>
            </a:p>
          </p:txBody>
        </p:sp>
      </p:grpSp>
      <p:sp>
        <p:nvSpPr>
          <p:cNvPr id="49" name="Rectangle 48">
            <a:extLst>
              <a:ext uri="{FF2B5EF4-FFF2-40B4-BE49-F238E27FC236}">
                <a16:creationId xmlns:a16="http://schemas.microsoft.com/office/drawing/2014/main" id="{CA3F12BB-141B-4497-A515-291895645807}"/>
              </a:ext>
            </a:extLst>
          </p:cNvPr>
          <p:cNvSpPr/>
          <p:nvPr/>
        </p:nvSpPr>
        <p:spPr>
          <a:xfrm rot="5400000">
            <a:off x="10085511" y="4467019"/>
            <a:ext cx="3664277" cy="303481"/>
          </a:xfrm>
          <a:prstGeom prst="rect">
            <a:avLst/>
          </a:prstGeom>
        </p:spPr>
        <p:txBody>
          <a:bodyPr wrap="square">
            <a:spAutoFit/>
          </a:bodyPr>
          <a:lstStyle/>
          <a:p>
            <a:pPr>
              <a:defRPr/>
            </a:pPr>
            <a:r>
              <a:rPr lang="en-US" sz="1372" b="1" dirty="0">
                <a:solidFill>
                  <a:srgbClr val="000000"/>
                </a:solidFill>
                <a:latin typeface="Segoe UI"/>
              </a:rPr>
              <a:t>Production environment</a:t>
            </a:r>
          </a:p>
        </p:txBody>
      </p:sp>
    </p:spTree>
    <p:extLst>
      <p:ext uri="{BB962C8B-B14F-4D97-AF65-F5344CB8AC3E}">
        <p14:creationId xmlns:p14="http://schemas.microsoft.com/office/powerpoint/2010/main" val="22183671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descr="Une image contenant personne, ciel, homme, extérieur&#10;&#10;Description générée automatiquement">
            <a:extLst>
              <a:ext uri="{FF2B5EF4-FFF2-40B4-BE49-F238E27FC236}">
                <a16:creationId xmlns:a16="http://schemas.microsoft.com/office/drawing/2014/main" id="{0181E3E2-C56E-483D-A861-411AEE47618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946" r="8438"/>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sp>
        <p:nvSpPr>
          <p:cNvPr id="4" name="Titre 3">
            <a:extLst>
              <a:ext uri="{FF2B5EF4-FFF2-40B4-BE49-F238E27FC236}">
                <a16:creationId xmlns:a16="http://schemas.microsoft.com/office/drawing/2014/main" id="{3A195F44-48A2-4A68-8501-66960CCF13A5}"/>
              </a:ext>
            </a:extLst>
          </p:cNvPr>
          <p:cNvSpPr>
            <a:spLocks noGrp="1"/>
          </p:cNvSpPr>
          <p:nvPr>
            <p:ph type="title"/>
          </p:nvPr>
        </p:nvSpPr>
        <p:spPr>
          <a:xfrm>
            <a:off x="972080" y="685800"/>
            <a:ext cx="5260680" cy="1752599"/>
          </a:xfrm>
        </p:spPr>
        <p:txBody>
          <a:bodyPr vert="horz" lIns="91440" tIns="45720" rIns="91440" bIns="45720" rtlCol="0" anchor="ctr">
            <a:normAutofit fontScale="90000"/>
          </a:bodyPr>
          <a:lstStyle/>
          <a:p>
            <a:pPr algn="l"/>
            <a:r>
              <a:rPr lang="fr-CA" sz="4000" b="1" dirty="0">
                <a:effectLst>
                  <a:outerShdw blurRad="38100" dist="38100" dir="2700000" algn="tl">
                    <a:srgbClr val="000000">
                      <a:alpha val="43137"/>
                    </a:srgbClr>
                  </a:outerShdw>
                </a:effectLst>
              </a:rPr>
              <a:t>Hamida REBAI TRABELSI </a:t>
            </a:r>
            <a:br>
              <a:rPr lang="en-CA" sz="4000" b="1" dirty="0">
                <a:effectLst>
                  <a:outerShdw blurRad="38100" dist="38100" dir="2700000" algn="tl">
                    <a:srgbClr val="000000">
                      <a:alpha val="43137"/>
                    </a:srgbClr>
                  </a:outerShdw>
                </a:effectLst>
              </a:rPr>
            </a:br>
            <a:endParaRPr lang="en-US" sz="4000" dirty="0"/>
          </a:p>
        </p:txBody>
      </p:sp>
      <p:sp>
        <p:nvSpPr>
          <p:cNvPr id="6" name="Espace réservé du texte 5">
            <a:extLst>
              <a:ext uri="{FF2B5EF4-FFF2-40B4-BE49-F238E27FC236}">
                <a16:creationId xmlns:a16="http://schemas.microsoft.com/office/drawing/2014/main" id="{03B44C8C-EDCE-4E1A-B581-6AC6150AC259}"/>
              </a:ext>
            </a:extLst>
          </p:cNvPr>
          <p:cNvSpPr>
            <a:spLocks noGrp="1"/>
          </p:cNvSpPr>
          <p:nvPr>
            <p:ph type="body" sz="half" idx="2"/>
          </p:nvPr>
        </p:nvSpPr>
        <p:spPr>
          <a:xfrm>
            <a:off x="643468" y="1816770"/>
            <a:ext cx="5260680" cy="3529263"/>
          </a:xfrm>
        </p:spPr>
        <p:txBody>
          <a:bodyPr vert="horz" lIns="91440" tIns="45720" rIns="91440" bIns="45720" rtlCol="0" anchor="ctr">
            <a:normAutofit fontScale="62500" lnSpcReduction="20000"/>
          </a:bodyPr>
          <a:lstStyle/>
          <a:p>
            <a:pPr algn="l">
              <a:lnSpc>
                <a:spcPct val="170000"/>
              </a:lnSpc>
              <a:spcBef>
                <a:spcPts val="0"/>
              </a:spcBef>
              <a:spcAft>
                <a:spcPts val="0"/>
              </a:spcAft>
            </a:pPr>
            <a:r>
              <a:rPr lang="en-US" sz="3200" dirty="0"/>
              <a:t>MVP in Developer Technologies</a:t>
            </a:r>
          </a:p>
          <a:p>
            <a:pPr algn="l">
              <a:lnSpc>
                <a:spcPct val="170000"/>
              </a:lnSpc>
              <a:spcBef>
                <a:spcPts val="0"/>
              </a:spcBef>
              <a:spcAft>
                <a:spcPts val="0"/>
              </a:spcAft>
            </a:pPr>
            <a:r>
              <a:rPr lang="en-US" sz="3200" dirty="0"/>
              <a:t>Software architect</a:t>
            </a:r>
          </a:p>
          <a:p>
            <a:pPr algn="l">
              <a:lnSpc>
                <a:spcPct val="170000"/>
              </a:lnSpc>
              <a:spcBef>
                <a:spcPts val="0"/>
              </a:spcBef>
              <a:spcAft>
                <a:spcPts val="0"/>
              </a:spcAft>
            </a:pPr>
            <a:r>
              <a:rPr lang="en-US" sz="3200" dirty="0" err="1"/>
              <a:t>Dotnetfoundation</a:t>
            </a:r>
            <a:r>
              <a:rPr lang="en-US" sz="3200" dirty="0"/>
              <a:t> Member</a:t>
            </a:r>
          </a:p>
          <a:p>
            <a:pPr marL="457200" indent="-457200" algn="l">
              <a:lnSpc>
                <a:spcPct val="170000"/>
              </a:lnSpc>
              <a:spcBef>
                <a:spcPts val="0"/>
              </a:spcBef>
              <a:spcAft>
                <a:spcPts val="0"/>
              </a:spcAft>
              <a:buFont typeface="Arial" panose="020B0604020202020204" pitchFamily="34" charset="0"/>
              <a:buChar char="•"/>
            </a:pPr>
            <a:r>
              <a:rPr lang="en-US" sz="2800" dirty="0"/>
              <a:t>@</a:t>
            </a:r>
            <a:r>
              <a:rPr lang="en-US" sz="2800" dirty="0" err="1"/>
              <a:t>rebaihamida</a:t>
            </a:r>
            <a:r>
              <a:rPr lang="en-US" sz="2800" dirty="0"/>
              <a:t>   </a:t>
            </a:r>
          </a:p>
          <a:p>
            <a:pPr marL="457200" indent="-457200" algn="l">
              <a:lnSpc>
                <a:spcPct val="170000"/>
              </a:lnSpc>
              <a:spcBef>
                <a:spcPts val="0"/>
              </a:spcBef>
              <a:spcAft>
                <a:spcPts val="0"/>
              </a:spcAft>
              <a:buFont typeface="Arial" panose="020B0604020202020204" pitchFamily="34" charset="0"/>
              <a:buChar char="•"/>
            </a:pPr>
            <a:r>
              <a:rPr lang="en-US" sz="2800" b="1" dirty="0">
                <a:hlinkClick r:id="rId4"/>
              </a:rPr>
              <a:t> didourebai@gmail.com</a:t>
            </a:r>
            <a:endParaRPr lang="en-US" sz="2800" b="1" dirty="0"/>
          </a:p>
          <a:p>
            <a:pPr marL="457200" indent="-457200" algn="l">
              <a:lnSpc>
                <a:spcPct val="170000"/>
              </a:lnSpc>
              <a:spcBef>
                <a:spcPts val="0"/>
              </a:spcBef>
              <a:buFont typeface="Arial" panose="020B0604020202020204" pitchFamily="34" charset="0"/>
              <a:buChar char="•"/>
            </a:pPr>
            <a:r>
              <a:rPr lang="en-US" sz="2800" b="1" dirty="0">
                <a:hlinkClick r:id="rId5"/>
              </a:rPr>
              <a:t> </a:t>
            </a:r>
            <a:r>
              <a:rPr lang="en-US" sz="2800" b="1" dirty="0"/>
              <a:t> </a:t>
            </a:r>
            <a:r>
              <a:rPr lang="en-US" sz="2800" b="1" dirty="0">
                <a:hlinkClick r:id="rId5"/>
              </a:rPr>
              <a:t>https://www.linkedin.com/in/hamida-rebai-trabelsi-09b8525/   </a:t>
            </a:r>
            <a:endParaRPr lang="en-US" sz="2800" b="1" dirty="0"/>
          </a:p>
          <a:p>
            <a:pPr algn="l">
              <a:lnSpc>
                <a:spcPct val="170000"/>
              </a:lnSpc>
              <a:spcBef>
                <a:spcPts val="0"/>
              </a:spcBef>
              <a:spcAft>
                <a:spcPts val="0"/>
              </a:spcAft>
            </a:pPr>
            <a:endParaRPr lang="en-US" sz="2800" b="1" dirty="0"/>
          </a:p>
        </p:txBody>
      </p:sp>
      <p:pic>
        <p:nvPicPr>
          <p:cNvPr id="3076" name="Picture 4" descr="Image associÃ©e">
            <a:extLst>
              <a:ext uri="{FF2B5EF4-FFF2-40B4-BE49-F238E27FC236}">
                <a16:creationId xmlns:a16="http://schemas.microsoft.com/office/drawing/2014/main" id="{F1B83EB3-2AB8-45A8-AA4F-07FF947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928" y="3264751"/>
            <a:ext cx="330251" cy="26860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5C7B7EE4-392B-4BAF-A139-319BFE505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123" y="3665241"/>
            <a:ext cx="351903" cy="351903"/>
          </a:xfrm>
          <a:prstGeom prst="rect">
            <a:avLst/>
          </a:prstGeom>
        </p:spPr>
      </p:pic>
      <p:pic>
        <p:nvPicPr>
          <p:cNvPr id="22" name="Image 21">
            <a:extLst>
              <a:ext uri="{FF2B5EF4-FFF2-40B4-BE49-F238E27FC236}">
                <a16:creationId xmlns:a16="http://schemas.microsoft.com/office/drawing/2014/main" id="{B6115BEF-4629-4390-BA80-78D3B97B9A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582" y="4045483"/>
            <a:ext cx="431096" cy="431096"/>
          </a:xfrm>
          <a:prstGeom prst="rect">
            <a:avLst/>
          </a:prstGeom>
        </p:spPr>
      </p:pic>
      <p:pic>
        <p:nvPicPr>
          <p:cNvPr id="2" name="Image 1">
            <a:extLst>
              <a:ext uri="{FF2B5EF4-FFF2-40B4-BE49-F238E27FC236}">
                <a16:creationId xmlns:a16="http://schemas.microsoft.com/office/drawing/2014/main" id="{5FAF8791-F933-44A3-B57C-D365CC2151EC}"/>
              </a:ext>
            </a:extLst>
          </p:cNvPr>
          <p:cNvPicPr>
            <a:picLocks noChangeAspect="1"/>
          </p:cNvPicPr>
          <p:nvPr/>
        </p:nvPicPr>
        <p:blipFill>
          <a:blip r:embed="rId9"/>
          <a:stretch>
            <a:fillRect/>
          </a:stretch>
        </p:blipFill>
        <p:spPr>
          <a:xfrm>
            <a:off x="643468" y="5609806"/>
            <a:ext cx="2286198" cy="926672"/>
          </a:xfrm>
          <a:prstGeom prst="rect">
            <a:avLst/>
          </a:prstGeom>
        </p:spPr>
      </p:pic>
      <p:pic>
        <p:nvPicPr>
          <p:cNvPr id="5" name="Image 4">
            <a:extLst>
              <a:ext uri="{FF2B5EF4-FFF2-40B4-BE49-F238E27FC236}">
                <a16:creationId xmlns:a16="http://schemas.microsoft.com/office/drawing/2014/main" id="{CD468C64-3F8C-440C-AF98-D685117AB7B7}"/>
              </a:ext>
            </a:extLst>
          </p:cNvPr>
          <p:cNvPicPr>
            <a:picLocks noChangeAspect="1"/>
          </p:cNvPicPr>
          <p:nvPr/>
        </p:nvPicPr>
        <p:blipFill>
          <a:blip r:embed="rId10"/>
          <a:stretch>
            <a:fillRect/>
          </a:stretch>
        </p:blipFill>
        <p:spPr>
          <a:xfrm>
            <a:off x="5239296" y="5438109"/>
            <a:ext cx="1270065" cy="1270065"/>
          </a:xfrm>
          <a:prstGeom prst="rect">
            <a:avLst/>
          </a:prstGeom>
        </p:spPr>
      </p:pic>
    </p:spTree>
    <p:extLst>
      <p:ext uri="{BB962C8B-B14F-4D97-AF65-F5344CB8AC3E}">
        <p14:creationId xmlns:p14="http://schemas.microsoft.com/office/powerpoint/2010/main" val="192876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731DB96-2AE4-489A-8D97-274FCA8FBC32}"/>
              </a:ext>
            </a:extLst>
          </p:cNvPr>
          <p:cNvSpPr>
            <a:spLocks noGrp="1"/>
          </p:cNvSpPr>
          <p:nvPr>
            <p:ph type="title"/>
          </p:nvPr>
        </p:nvSpPr>
        <p:spPr>
          <a:xfrm>
            <a:off x="583893" y="2247672"/>
            <a:ext cx="4241495" cy="3323987"/>
          </a:xfrm>
        </p:spPr>
        <p:txBody>
          <a:bodyPr/>
          <a:lstStyle/>
          <a:p>
            <a:pPr algn="ctr"/>
            <a:r>
              <a:rPr lang="en-US" dirty="0"/>
              <a:t>Windows Containers are a strategic way to modernize your existing .NET Framework applications</a:t>
            </a:r>
            <a:endParaRPr lang="en-CA" dirty="0"/>
          </a:p>
        </p:txBody>
      </p:sp>
    </p:spTree>
    <p:extLst>
      <p:ext uri="{BB962C8B-B14F-4D97-AF65-F5344CB8AC3E}">
        <p14:creationId xmlns:p14="http://schemas.microsoft.com/office/powerpoint/2010/main" val="194990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EC64B2-114E-4E7C-BDE7-E713AC5DC682}"/>
              </a:ext>
            </a:extLst>
          </p:cNvPr>
          <p:cNvSpPr>
            <a:spLocks noGrp="1"/>
          </p:cNvSpPr>
          <p:nvPr>
            <p:ph type="title"/>
          </p:nvPr>
        </p:nvSpPr>
        <p:spPr>
          <a:xfrm>
            <a:off x="588263" y="5436128"/>
            <a:ext cx="11018520" cy="553998"/>
          </a:xfrm>
        </p:spPr>
        <p:txBody>
          <a:bodyPr/>
          <a:lstStyle/>
          <a:p>
            <a:r>
              <a:rPr lang="en-US" dirty="0"/>
              <a:t>Maturity Model for modernizing .NET applications</a:t>
            </a:r>
            <a:endParaRPr lang="en-CA" dirty="0"/>
          </a:p>
        </p:txBody>
      </p:sp>
      <p:pic>
        <p:nvPicPr>
          <p:cNvPr id="6" name="Espace réservé pour une image  5">
            <a:extLst>
              <a:ext uri="{FF2B5EF4-FFF2-40B4-BE49-F238E27FC236}">
                <a16:creationId xmlns:a16="http://schemas.microsoft.com/office/drawing/2014/main" id="{CEA3389E-6F08-45BE-90DF-B693B25207CB}"/>
              </a:ext>
            </a:extLst>
          </p:cNvPr>
          <p:cNvPicPr>
            <a:picLocks noGrp="1" noChangeAspect="1"/>
          </p:cNvPicPr>
          <p:nvPr>
            <p:ph type="pic" sz="quarter" idx="11"/>
          </p:nvPr>
        </p:nvPicPr>
        <p:blipFill>
          <a:blip r:embed="rId3"/>
          <a:srcRect t="16667" b="16667"/>
          <a:stretch>
            <a:fillRect/>
          </a:stretch>
        </p:blipFill>
        <p:spPr/>
      </p:pic>
    </p:spTree>
    <p:extLst>
      <p:ext uri="{BB962C8B-B14F-4D97-AF65-F5344CB8AC3E}">
        <p14:creationId xmlns:p14="http://schemas.microsoft.com/office/powerpoint/2010/main" val="4156807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240D3FC-C198-4AD8-A87C-D7E23BAE46FC}"/>
              </a:ext>
            </a:extLst>
          </p:cNvPr>
          <p:cNvSpPr txBox="1">
            <a:spLocks/>
          </p:cNvSpPr>
          <p:nvPr/>
        </p:nvSpPr>
        <p:spPr>
          <a:xfrm>
            <a:off x="1139644" y="197590"/>
            <a:ext cx="10514108"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600" spc="-50" dirty="0">
                <a:ln w="3175">
                  <a:noFill/>
                </a:ln>
                <a:gradFill>
                  <a:gsLst>
                    <a:gs pos="1250">
                      <a:schemeClr val="tx1"/>
                    </a:gs>
                    <a:gs pos="100000">
                      <a:schemeClr val="tx1"/>
                    </a:gs>
                  </a:gsLst>
                  <a:lin ang="5400000" scaled="0"/>
                </a:gradFill>
                <a:ea typeface="+mn-ea"/>
                <a:cs typeface="Segoe UI" pitchFamily="34" charset="0"/>
              </a:rPr>
              <a:t>Migration</a:t>
            </a:r>
            <a:r>
              <a:rPr lang="en-US" b="1" dirty="0">
                <a:solidFill>
                  <a:prstClr val="black">
                    <a:lumMod val="75000"/>
                    <a:lumOff val="25000"/>
                  </a:prstClr>
                </a:solidFill>
                <a:latin typeface="Segoe UI Light" panose="020B0502040204020203" pitchFamily="34" charset="0"/>
                <a:cs typeface="Segoe UI Light" panose="020B0502040204020203" pitchFamily="34" charset="0"/>
              </a:rPr>
              <a:t> </a:t>
            </a:r>
            <a:r>
              <a:rPr lang="en-US" sz="3600" spc="-50" dirty="0">
                <a:ln w="3175">
                  <a:noFill/>
                </a:ln>
                <a:gradFill>
                  <a:gsLst>
                    <a:gs pos="1250">
                      <a:schemeClr val="tx1"/>
                    </a:gs>
                    <a:gs pos="100000">
                      <a:schemeClr val="tx1"/>
                    </a:gs>
                  </a:gsLst>
                  <a:lin ang="5400000" scaled="0"/>
                </a:gradFill>
                <a:ea typeface="+mn-ea"/>
                <a:cs typeface="Segoe UI" pitchFamily="34" charset="0"/>
              </a:rPr>
              <a:t>- Lift &amp; Shift - IaaS </a:t>
            </a:r>
          </a:p>
        </p:txBody>
      </p:sp>
      <p:grpSp>
        <p:nvGrpSpPr>
          <p:cNvPr id="32" name="Groupe 31">
            <a:extLst>
              <a:ext uri="{FF2B5EF4-FFF2-40B4-BE49-F238E27FC236}">
                <a16:creationId xmlns:a16="http://schemas.microsoft.com/office/drawing/2014/main" id="{CBC582BE-4599-46E5-B786-B6D8FC6CA88D}"/>
              </a:ext>
            </a:extLst>
          </p:cNvPr>
          <p:cNvGrpSpPr/>
          <p:nvPr/>
        </p:nvGrpSpPr>
        <p:grpSpPr>
          <a:xfrm>
            <a:off x="2294086" y="1601003"/>
            <a:ext cx="3063864" cy="4323180"/>
            <a:chOff x="548640" y="1841863"/>
            <a:chExt cx="3063864" cy="4323180"/>
          </a:xfrm>
        </p:grpSpPr>
        <p:sp>
          <p:nvSpPr>
            <p:cNvPr id="2" name="Rectangle : coins arrondis 1">
              <a:extLst>
                <a:ext uri="{FF2B5EF4-FFF2-40B4-BE49-F238E27FC236}">
                  <a16:creationId xmlns:a16="http://schemas.microsoft.com/office/drawing/2014/main" id="{9F48B701-6738-41DD-BD2C-1356C3B332A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8" name="Rectangle 27">
              <a:extLst>
                <a:ext uri="{FF2B5EF4-FFF2-40B4-BE49-F238E27FC236}">
                  <a16:creationId xmlns:a16="http://schemas.microsoft.com/office/drawing/2014/main" id="{90960366-598E-4446-9D6F-3EE39BAE78C9}"/>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7" name="Image 6">
              <a:extLst>
                <a:ext uri="{FF2B5EF4-FFF2-40B4-BE49-F238E27FC236}">
                  <a16:creationId xmlns:a16="http://schemas.microsoft.com/office/drawing/2014/main" id="{AC98FBE4-F031-4BB0-951A-D629B8F30280}"/>
                </a:ext>
              </a:extLst>
            </p:cNvPr>
            <p:cNvPicPr>
              <a:picLocks noChangeAspect="1"/>
            </p:cNvPicPr>
            <p:nvPr/>
          </p:nvPicPr>
          <p:blipFill>
            <a:blip r:embed="rId3"/>
            <a:stretch>
              <a:fillRect/>
            </a:stretch>
          </p:blipFill>
          <p:spPr>
            <a:xfrm>
              <a:off x="1689074" y="2690827"/>
              <a:ext cx="662696" cy="662696"/>
            </a:xfrm>
            <a:prstGeom prst="rect">
              <a:avLst/>
            </a:prstGeom>
          </p:spPr>
        </p:pic>
        <p:sp>
          <p:nvSpPr>
            <p:cNvPr id="33" name="Rectangle 32">
              <a:extLst>
                <a:ext uri="{FF2B5EF4-FFF2-40B4-BE49-F238E27FC236}">
                  <a16:creationId xmlns:a16="http://schemas.microsoft.com/office/drawing/2014/main" id="{D3C2FBCA-B473-463E-9A86-337E67D01B49}"/>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34" name="Picture 8" descr="Image result for .NET">
              <a:extLst>
                <a:ext uri="{FF2B5EF4-FFF2-40B4-BE49-F238E27FC236}">
                  <a16:creationId xmlns:a16="http://schemas.microsoft.com/office/drawing/2014/main" id="{B25FD338-BA3A-458E-879F-F4B835441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Windows Server logo">
              <a:extLst>
                <a:ext uri="{FF2B5EF4-FFF2-40B4-BE49-F238E27FC236}">
                  <a16:creationId xmlns:a16="http://schemas.microsoft.com/office/drawing/2014/main" id="{3C397988-FD3B-4AAB-934A-3FB9405428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BCEDBC4D-D312-4921-9727-C7918206806F}"/>
                </a:ext>
              </a:extLst>
            </p:cNvPr>
            <p:cNvPicPr>
              <a:picLocks noChangeAspect="1"/>
            </p:cNvPicPr>
            <p:nvPr/>
          </p:nvPicPr>
          <p:blipFill>
            <a:blip r:embed="rId6"/>
            <a:stretch>
              <a:fillRect/>
            </a:stretch>
          </p:blipFill>
          <p:spPr>
            <a:xfrm>
              <a:off x="2579121" y="3838866"/>
              <a:ext cx="896414" cy="733725"/>
            </a:xfrm>
            <a:prstGeom prst="rect">
              <a:avLst/>
            </a:prstGeom>
          </p:spPr>
        </p:pic>
        <p:sp>
          <p:nvSpPr>
            <p:cNvPr id="39" name="Rectangle 38">
              <a:extLst>
                <a:ext uri="{FF2B5EF4-FFF2-40B4-BE49-F238E27FC236}">
                  <a16:creationId xmlns:a16="http://schemas.microsoft.com/office/drawing/2014/main" id="{09C34375-F958-4C3D-8B24-D609B9A30BFF}"/>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41" name="Rectangle 40">
              <a:extLst>
                <a:ext uri="{FF2B5EF4-FFF2-40B4-BE49-F238E27FC236}">
                  <a16:creationId xmlns:a16="http://schemas.microsoft.com/office/drawing/2014/main" id="{4AA68954-A5A2-4A43-A52F-EE12CC95B858}"/>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18" name="Image 17">
              <a:extLst>
                <a:ext uri="{FF2B5EF4-FFF2-40B4-BE49-F238E27FC236}">
                  <a16:creationId xmlns:a16="http://schemas.microsoft.com/office/drawing/2014/main" id="{C3A20856-B337-43FE-9693-30B0C202E81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0" name="Connecteur droit avec flèche 19">
              <a:extLst>
                <a:ext uri="{FF2B5EF4-FFF2-40B4-BE49-F238E27FC236}">
                  <a16:creationId xmlns:a16="http://schemas.microsoft.com/office/drawing/2014/main" id="{F2803459-8B51-4070-BEA4-49BC8730C5FA}"/>
                </a:ext>
              </a:extLst>
            </p:cNvPr>
            <p:cNvCxnSpPr>
              <a:cxnSpLocks/>
              <a:stCxn id="1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9E69408-4DE5-4E5E-BCF9-CC8160E00EE8}"/>
                </a:ext>
              </a:extLst>
            </p:cNvPr>
            <p:cNvCxnSpPr>
              <a:cxnSpLocks/>
              <a:stCxn id="1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EB1FF388-9DD6-4CCE-BDCE-DD6AEA89400C}"/>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e 55">
            <a:extLst>
              <a:ext uri="{FF2B5EF4-FFF2-40B4-BE49-F238E27FC236}">
                <a16:creationId xmlns:a16="http://schemas.microsoft.com/office/drawing/2014/main" id="{52741243-97ED-4270-9FFE-FB0FA6864129}"/>
              </a:ext>
            </a:extLst>
          </p:cNvPr>
          <p:cNvGrpSpPr/>
          <p:nvPr/>
        </p:nvGrpSpPr>
        <p:grpSpPr>
          <a:xfrm>
            <a:off x="82649" y="1875052"/>
            <a:ext cx="1894904" cy="3879608"/>
            <a:chOff x="1052169" y="1965753"/>
            <a:chExt cx="1894904" cy="3879608"/>
          </a:xfrm>
        </p:grpSpPr>
        <p:sp>
          <p:nvSpPr>
            <p:cNvPr id="57" name="Rectangle 56">
              <a:extLst>
                <a:ext uri="{FF2B5EF4-FFF2-40B4-BE49-F238E27FC236}">
                  <a16:creationId xmlns:a16="http://schemas.microsoft.com/office/drawing/2014/main" id="{E5983432-54FF-417F-B82B-8FCFE2DC402F}"/>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58" name="Rectangle 57">
              <a:extLst>
                <a:ext uri="{FF2B5EF4-FFF2-40B4-BE49-F238E27FC236}">
                  <a16:creationId xmlns:a16="http://schemas.microsoft.com/office/drawing/2014/main" id="{B6C23BED-8CE0-4046-B527-58BB53B5B776}"/>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59" name="Rectangle 58">
              <a:extLst>
                <a:ext uri="{FF2B5EF4-FFF2-40B4-BE49-F238E27FC236}">
                  <a16:creationId xmlns:a16="http://schemas.microsoft.com/office/drawing/2014/main" id="{CA54288F-7B0B-4AAD-978B-4A364F07A4DA}"/>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60" name="Rectangle 59">
              <a:extLst>
                <a:ext uri="{FF2B5EF4-FFF2-40B4-BE49-F238E27FC236}">
                  <a16:creationId xmlns:a16="http://schemas.microsoft.com/office/drawing/2014/main" id="{25A24B94-ED38-4616-B152-03034BF8092B}"/>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D7EEE4EF-B4A6-4A21-A7DF-E70E0BDF6858}"/>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62" name="Rectangle 61">
              <a:extLst>
                <a:ext uri="{FF2B5EF4-FFF2-40B4-BE49-F238E27FC236}">
                  <a16:creationId xmlns:a16="http://schemas.microsoft.com/office/drawing/2014/main" id="{C4A9D693-3408-4306-A7D1-8A112467B044}"/>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63" name="Rectangle 62">
              <a:extLst>
                <a:ext uri="{FF2B5EF4-FFF2-40B4-BE49-F238E27FC236}">
                  <a16:creationId xmlns:a16="http://schemas.microsoft.com/office/drawing/2014/main" id="{6F01BCDF-4C0D-44B1-B401-E7C2F93B1E0C}"/>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64" name="Rectangle 63">
              <a:extLst>
                <a:ext uri="{FF2B5EF4-FFF2-40B4-BE49-F238E27FC236}">
                  <a16:creationId xmlns:a16="http://schemas.microsoft.com/office/drawing/2014/main" id="{132A4B7B-578F-42F1-9AF1-699B32B134FE}"/>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65" name="Rectangle 64">
              <a:extLst>
                <a:ext uri="{FF2B5EF4-FFF2-40B4-BE49-F238E27FC236}">
                  <a16:creationId xmlns:a16="http://schemas.microsoft.com/office/drawing/2014/main" id="{DF5DEACB-5006-46D7-98DA-EF5FA129AB22}"/>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2A75FF9-2CB9-4BF7-B06D-255F9ECD0A79}"/>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67" name="Left Brace 104">
              <a:extLst>
                <a:ext uri="{FF2B5EF4-FFF2-40B4-BE49-F238E27FC236}">
                  <a16:creationId xmlns:a16="http://schemas.microsoft.com/office/drawing/2014/main" id="{CF0E22FA-EA5C-4F22-B015-CDE86CABF2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82" name="TextBox 52">
              <a:extLst>
                <a:ext uri="{FF2B5EF4-FFF2-40B4-BE49-F238E27FC236}">
                  <a16:creationId xmlns:a16="http://schemas.microsoft.com/office/drawing/2014/main" id="{155013A7-EC47-49C7-BF0B-99306A0DF843}"/>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nvGrpSpPr>
          <p:cNvPr id="38" name="Groupe 37">
            <a:extLst>
              <a:ext uri="{FF2B5EF4-FFF2-40B4-BE49-F238E27FC236}">
                <a16:creationId xmlns:a16="http://schemas.microsoft.com/office/drawing/2014/main" id="{7F70C8CD-BF48-4653-8485-3CB073885CE4}"/>
              </a:ext>
            </a:extLst>
          </p:cNvPr>
          <p:cNvGrpSpPr/>
          <p:nvPr/>
        </p:nvGrpSpPr>
        <p:grpSpPr>
          <a:xfrm>
            <a:off x="6388957" y="1601003"/>
            <a:ext cx="3063864" cy="4323180"/>
            <a:chOff x="6421697" y="1913438"/>
            <a:chExt cx="3063864" cy="4323180"/>
          </a:xfrm>
        </p:grpSpPr>
        <p:sp>
          <p:nvSpPr>
            <p:cNvPr id="84" name="Rectangle : coins arrondis 83">
              <a:extLst>
                <a:ext uri="{FF2B5EF4-FFF2-40B4-BE49-F238E27FC236}">
                  <a16:creationId xmlns:a16="http://schemas.microsoft.com/office/drawing/2014/main" id="{0440D74B-D333-4603-8D31-466F5BC40301}"/>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100" name="Picture 74">
              <a:extLst>
                <a:ext uri="{FF2B5EF4-FFF2-40B4-BE49-F238E27FC236}">
                  <a16:creationId xmlns:a16="http://schemas.microsoft.com/office/drawing/2014/main" id="{A29C6F1D-8B2F-46EF-90C6-1762930B5D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8323" y="3989760"/>
              <a:ext cx="606401" cy="606401"/>
            </a:xfrm>
            <a:prstGeom prst="rect">
              <a:avLst/>
            </a:prstGeom>
          </p:spPr>
        </p:pic>
        <p:pic>
          <p:nvPicPr>
            <p:cNvPr id="101" name="Picture 8" descr="Image result for .NET">
              <a:extLst>
                <a:ext uri="{FF2B5EF4-FFF2-40B4-BE49-F238E27FC236}">
                  <a16:creationId xmlns:a16="http://schemas.microsoft.com/office/drawing/2014/main" id="{8C2F96D7-8911-4B07-AD34-8848715B5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1945" y="3981465"/>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Image result for &quot;SQL Server&quot; icon">
              <a:extLst>
                <a:ext uri="{FF2B5EF4-FFF2-40B4-BE49-F238E27FC236}">
                  <a16:creationId xmlns:a16="http://schemas.microsoft.com/office/drawing/2014/main" id="{1B519E93-7870-4DAA-8B72-DDB154879B5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10085" y="3964803"/>
              <a:ext cx="510334" cy="62864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descr="Image result for Azure icon">
              <a:extLst>
                <a:ext uri="{FF2B5EF4-FFF2-40B4-BE49-F238E27FC236}">
                  <a16:creationId xmlns:a16="http://schemas.microsoft.com/office/drawing/2014/main" id="{437FF73C-88C9-451C-A512-C02A9A712D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4822" y="2694459"/>
              <a:ext cx="771154" cy="588813"/>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FA09501A-3D23-484D-89D4-819622395D20}"/>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105" name="Rectangle 104">
              <a:extLst>
                <a:ext uri="{FF2B5EF4-FFF2-40B4-BE49-F238E27FC236}">
                  <a16:creationId xmlns:a16="http://schemas.microsoft.com/office/drawing/2014/main" id="{AA5CAAA2-11B5-4AE8-9907-C2AF3F113829}"/>
                </a:ext>
              </a:extLst>
            </p:cNvPr>
            <p:cNvSpPr/>
            <p:nvPr/>
          </p:nvSpPr>
          <p:spPr bwMode="auto">
            <a:xfrm>
              <a:off x="6893639" y="5640961"/>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37" name="Rectangle 36">
              <a:extLst>
                <a:ext uri="{FF2B5EF4-FFF2-40B4-BE49-F238E27FC236}">
                  <a16:creationId xmlns:a16="http://schemas.microsoft.com/office/drawing/2014/main" id="{06BB0ADB-BA9C-4E53-A679-47373043BB0D}"/>
                </a:ext>
              </a:extLst>
            </p:cNvPr>
            <p:cNvSpPr/>
            <p:nvPr/>
          </p:nvSpPr>
          <p:spPr>
            <a:xfrm>
              <a:off x="7400162" y="3526651"/>
              <a:ext cx="1265090"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IaaS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grpSp>
        <p:nvGrpSpPr>
          <p:cNvPr id="50" name="Groupe 49">
            <a:extLst>
              <a:ext uri="{FF2B5EF4-FFF2-40B4-BE49-F238E27FC236}">
                <a16:creationId xmlns:a16="http://schemas.microsoft.com/office/drawing/2014/main" id="{C820F614-B8E7-4952-AAB3-FCC0A0BEE493}"/>
              </a:ext>
            </a:extLst>
          </p:cNvPr>
          <p:cNvGrpSpPr/>
          <p:nvPr/>
        </p:nvGrpSpPr>
        <p:grpSpPr>
          <a:xfrm>
            <a:off x="9435215" y="1678324"/>
            <a:ext cx="2301461" cy="4062221"/>
            <a:chOff x="9783890" y="1948915"/>
            <a:chExt cx="2301461" cy="4062221"/>
          </a:xfrm>
        </p:grpSpPr>
        <p:sp>
          <p:nvSpPr>
            <p:cNvPr id="106" name="Rectangle 105">
              <a:extLst>
                <a:ext uri="{FF2B5EF4-FFF2-40B4-BE49-F238E27FC236}">
                  <a16:creationId xmlns:a16="http://schemas.microsoft.com/office/drawing/2014/main" id="{D7C4B76A-2DF5-4853-B424-EF41BCF30FFE}"/>
                </a:ext>
              </a:extLst>
            </p:cNvPr>
            <p:cNvSpPr/>
            <p:nvPr/>
          </p:nvSpPr>
          <p:spPr>
            <a:xfrm>
              <a:off x="9838281" y="1948915"/>
              <a:ext cx="2153547"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Infrastructure</a:t>
              </a:r>
            </a:p>
            <a:p>
              <a:pPr algn="ctr" defTabSz="1097372">
                <a:defRPr/>
              </a:pPr>
              <a:r>
                <a:rPr lang="en-US" sz="1400" b="1" dirty="0">
                  <a:solidFill>
                    <a:srgbClr val="595959">
                      <a:alpha val="99000"/>
                    </a:srgbClr>
                  </a:solidFill>
                  <a:latin typeface="Segoe UI"/>
                  <a:ea typeface="Kozuka Gothic Pro R" pitchFamily="34" charset="-128"/>
                </a:rPr>
                <a:t>(as a Service)</a:t>
              </a:r>
            </a:p>
          </p:txBody>
        </p:sp>
        <p:grpSp>
          <p:nvGrpSpPr>
            <p:cNvPr id="49" name="Groupe 48">
              <a:extLst>
                <a:ext uri="{FF2B5EF4-FFF2-40B4-BE49-F238E27FC236}">
                  <a16:creationId xmlns:a16="http://schemas.microsoft.com/office/drawing/2014/main" id="{4D4E6ED2-0A04-49A8-A742-FE5FE9B38347}"/>
                </a:ext>
              </a:extLst>
            </p:cNvPr>
            <p:cNvGrpSpPr/>
            <p:nvPr/>
          </p:nvGrpSpPr>
          <p:grpSpPr>
            <a:xfrm>
              <a:off x="9783890" y="2492931"/>
              <a:ext cx="2301461" cy="3518205"/>
              <a:chOff x="9783890" y="2492931"/>
              <a:chExt cx="2301461" cy="3518205"/>
            </a:xfrm>
          </p:grpSpPr>
          <p:sp>
            <p:nvSpPr>
              <p:cNvPr id="107" name="Rectangle 106">
                <a:extLst>
                  <a:ext uri="{FF2B5EF4-FFF2-40B4-BE49-F238E27FC236}">
                    <a16:creationId xmlns:a16="http://schemas.microsoft.com/office/drawing/2014/main" id="{E41B9601-F5C1-4D26-BB99-74B0C1802A29}"/>
                  </a:ext>
                </a:extLst>
              </p:cNvPr>
              <p:cNvSpPr/>
              <p:nvPr/>
            </p:nvSpPr>
            <p:spPr>
              <a:xfrm>
                <a:off x="10241187" y="5134929"/>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Storage</a:t>
                </a:r>
              </a:p>
            </p:txBody>
          </p:sp>
          <p:sp>
            <p:nvSpPr>
              <p:cNvPr id="108" name="Rectangle 107">
                <a:extLst>
                  <a:ext uri="{FF2B5EF4-FFF2-40B4-BE49-F238E27FC236}">
                    <a16:creationId xmlns:a16="http://schemas.microsoft.com/office/drawing/2014/main" id="{CEDE7499-D007-4702-93A5-F6F5592B1F3B}"/>
                  </a:ext>
                </a:extLst>
              </p:cNvPr>
              <p:cNvSpPr/>
              <p:nvPr/>
            </p:nvSpPr>
            <p:spPr>
              <a:xfrm>
                <a:off x="10241187" y="4757501"/>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Servers</a:t>
                </a:r>
              </a:p>
            </p:txBody>
          </p:sp>
          <p:sp>
            <p:nvSpPr>
              <p:cNvPr id="109" name="Rectangle 108">
                <a:extLst>
                  <a:ext uri="{FF2B5EF4-FFF2-40B4-BE49-F238E27FC236}">
                    <a16:creationId xmlns:a16="http://schemas.microsoft.com/office/drawing/2014/main" id="{3E6F9A7E-A41C-4AC1-9170-072EB24C6CB7}"/>
                  </a:ext>
                </a:extLst>
              </p:cNvPr>
              <p:cNvSpPr/>
              <p:nvPr/>
            </p:nvSpPr>
            <p:spPr>
              <a:xfrm>
                <a:off x="10241187" y="5512355"/>
                <a:ext cx="1360191" cy="316170"/>
              </a:xfrm>
              <a:prstGeom prst="rect">
                <a:avLst/>
              </a:prstGeom>
              <a:solidFill>
                <a:srgbClr val="00BCF2"/>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a:solidFill>
                      <a:schemeClr val="tx1">
                        <a:alpha val="99000"/>
                      </a:schemeClr>
                    </a:solidFill>
                    <a:latin typeface="Segoe UI"/>
                    <a:ea typeface="Segoe UI" pitchFamily="34" charset="0"/>
                    <a:cs typeface="Segoe UI" pitchFamily="34" charset="0"/>
                  </a:rPr>
                  <a:t>Networking</a:t>
                </a:r>
              </a:p>
            </p:txBody>
          </p:sp>
          <p:sp>
            <p:nvSpPr>
              <p:cNvPr id="110" name="Rectangle 109">
                <a:extLst>
                  <a:ext uri="{FF2B5EF4-FFF2-40B4-BE49-F238E27FC236}">
                    <a16:creationId xmlns:a16="http://schemas.microsoft.com/office/drawing/2014/main" id="{1AE505E8-F116-4574-B8CC-3ABA35650CC9}"/>
                  </a:ext>
                </a:extLst>
              </p:cNvPr>
              <p:cNvSpPr/>
              <p:nvPr/>
            </p:nvSpPr>
            <p:spPr>
              <a:xfrm>
                <a:off x="10241187" y="4002644"/>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O/S</a:t>
                </a:r>
              </a:p>
            </p:txBody>
          </p:sp>
          <p:sp>
            <p:nvSpPr>
              <p:cNvPr id="111" name="Rectangle 110">
                <a:extLst>
                  <a:ext uri="{FF2B5EF4-FFF2-40B4-BE49-F238E27FC236}">
                    <a16:creationId xmlns:a16="http://schemas.microsoft.com/office/drawing/2014/main" id="{3A74DA3B-B427-4A2E-B0CD-714E52752860}"/>
                  </a:ext>
                </a:extLst>
              </p:cNvPr>
              <p:cNvSpPr/>
              <p:nvPr/>
            </p:nvSpPr>
            <p:spPr>
              <a:xfrm>
                <a:off x="10241187" y="3625216"/>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a:solidFill>
                      <a:sysClr val="window" lastClr="FFFFFF">
                        <a:alpha val="99000"/>
                      </a:sysClr>
                    </a:solidFill>
                    <a:latin typeface="Segoe UI"/>
                    <a:ea typeface="Segoe UI" pitchFamily="34" charset="0"/>
                    <a:cs typeface="Segoe UI" pitchFamily="34" charset="0"/>
                  </a:rPr>
                  <a:t>Middleware</a:t>
                </a:r>
              </a:p>
            </p:txBody>
          </p:sp>
          <p:sp>
            <p:nvSpPr>
              <p:cNvPr id="112" name="Rectangle 111">
                <a:extLst>
                  <a:ext uri="{FF2B5EF4-FFF2-40B4-BE49-F238E27FC236}">
                    <a16:creationId xmlns:a16="http://schemas.microsoft.com/office/drawing/2014/main" id="{2D469B1A-3C1D-4E6C-97E2-F6F4B08DD1C7}"/>
                  </a:ext>
                </a:extLst>
              </p:cNvPr>
              <p:cNvSpPr/>
              <p:nvPr/>
            </p:nvSpPr>
            <p:spPr>
              <a:xfrm>
                <a:off x="10241187" y="4380072"/>
                <a:ext cx="1360191" cy="316170"/>
              </a:xfrm>
              <a:prstGeom prst="rect">
                <a:avLst/>
              </a:prstGeom>
              <a:solidFill>
                <a:srgbClr val="00BCF2"/>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97372">
                  <a:defRPr/>
                </a:pPr>
                <a:r>
                  <a:rPr lang="en-US" sz="1400" dirty="0">
                    <a:solidFill>
                      <a:schemeClr val="tx1">
                        <a:alpha val="99000"/>
                      </a:schemeClr>
                    </a:solidFill>
                    <a:latin typeface="Segoe UI"/>
                    <a:ea typeface="Segoe UI" pitchFamily="34" charset="0"/>
                    <a:cs typeface="Segoe UI" pitchFamily="34" charset="0"/>
                  </a:rPr>
                  <a:t>Virtualization</a:t>
                </a:r>
              </a:p>
            </p:txBody>
          </p:sp>
          <p:sp>
            <p:nvSpPr>
              <p:cNvPr id="113" name="Rectangle 112">
                <a:extLst>
                  <a:ext uri="{FF2B5EF4-FFF2-40B4-BE49-F238E27FC236}">
                    <a16:creationId xmlns:a16="http://schemas.microsoft.com/office/drawing/2014/main" id="{BB7C4921-331A-4828-BAFB-26F6BAB981D7}"/>
                  </a:ext>
                </a:extLst>
              </p:cNvPr>
              <p:cNvSpPr/>
              <p:nvPr/>
            </p:nvSpPr>
            <p:spPr>
              <a:xfrm>
                <a:off x="10241187" y="2870359"/>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sp>
            <p:nvSpPr>
              <p:cNvPr id="114" name="Rectangle 113">
                <a:extLst>
                  <a:ext uri="{FF2B5EF4-FFF2-40B4-BE49-F238E27FC236}">
                    <a16:creationId xmlns:a16="http://schemas.microsoft.com/office/drawing/2014/main" id="{81CB8043-775C-4970-8B68-3D8FC159FF0C}"/>
                  </a:ext>
                </a:extLst>
              </p:cNvPr>
              <p:cNvSpPr/>
              <p:nvPr/>
            </p:nvSpPr>
            <p:spPr>
              <a:xfrm>
                <a:off x="10241187" y="2492931"/>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15" name="Rectangle 114">
                <a:extLst>
                  <a:ext uri="{FF2B5EF4-FFF2-40B4-BE49-F238E27FC236}">
                    <a16:creationId xmlns:a16="http://schemas.microsoft.com/office/drawing/2014/main" id="{9A3EB9DD-7C13-4BC9-AAB2-2302AB444C93}"/>
                  </a:ext>
                </a:extLst>
              </p:cNvPr>
              <p:cNvSpPr/>
              <p:nvPr/>
            </p:nvSpPr>
            <p:spPr>
              <a:xfrm>
                <a:off x="10241187" y="3247787"/>
                <a:ext cx="1360191"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Runtime</a:t>
                </a:r>
              </a:p>
            </p:txBody>
          </p:sp>
          <p:sp>
            <p:nvSpPr>
              <p:cNvPr id="116" name="Left Brace 117">
                <a:extLst>
                  <a:ext uri="{FF2B5EF4-FFF2-40B4-BE49-F238E27FC236}">
                    <a16:creationId xmlns:a16="http://schemas.microsoft.com/office/drawing/2014/main" id="{4C8054E3-3D4B-45E4-AF7B-03FC325AC176}"/>
                  </a:ext>
                </a:extLst>
              </p:cNvPr>
              <p:cNvSpPr/>
              <p:nvPr/>
            </p:nvSpPr>
            <p:spPr>
              <a:xfrm flipH="1">
                <a:off x="11609042" y="4345958"/>
                <a:ext cx="189801" cy="146384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7" name="TextBox 56">
                <a:extLst>
                  <a:ext uri="{FF2B5EF4-FFF2-40B4-BE49-F238E27FC236}">
                    <a16:creationId xmlns:a16="http://schemas.microsoft.com/office/drawing/2014/main" id="{2761678F-4332-4E33-A622-A6147A9FE3A5}"/>
                  </a:ext>
                </a:extLst>
              </p:cNvPr>
              <p:cNvSpPr txBox="1"/>
              <p:nvPr/>
            </p:nvSpPr>
            <p:spPr>
              <a:xfrm flipH="1">
                <a:off x="11700630" y="4136199"/>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118" name="Left Brace 119">
                <a:extLst>
                  <a:ext uri="{FF2B5EF4-FFF2-40B4-BE49-F238E27FC236}">
                    <a16:creationId xmlns:a16="http://schemas.microsoft.com/office/drawing/2014/main" id="{E03A21A4-D027-4E7E-AC54-E8BE5704FA96}"/>
                  </a:ext>
                </a:extLst>
              </p:cNvPr>
              <p:cNvSpPr/>
              <p:nvPr/>
            </p:nvSpPr>
            <p:spPr>
              <a:xfrm>
                <a:off x="10126187" y="2492931"/>
                <a:ext cx="110717" cy="1825883"/>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119" name="TextBox 58">
                <a:extLst>
                  <a:ext uri="{FF2B5EF4-FFF2-40B4-BE49-F238E27FC236}">
                    <a16:creationId xmlns:a16="http://schemas.microsoft.com/office/drawing/2014/main" id="{B49A3C4C-0622-411B-BED2-21776FFD1067}"/>
                  </a:ext>
                </a:extLst>
              </p:cNvPr>
              <p:cNvSpPr txBox="1"/>
              <p:nvPr/>
            </p:nvSpPr>
            <p:spPr>
              <a:xfrm>
                <a:off x="9783890" y="2879090"/>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grpSp>
      <p:cxnSp>
        <p:nvCxnSpPr>
          <p:cNvPr id="43" name="Connecteur droit avec flèche 42">
            <a:extLst>
              <a:ext uri="{FF2B5EF4-FFF2-40B4-BE49-F238E27FC236}">
                <a16:creationId xmlns:a16="http://schemas.microsoft.com/office/drawing/2014/main" id="{4875BE13-6694-46FB-9BC6-96FBA88ADCF8}"/>
              </a:ext>
            </a:extLst>
          </p:cNvPr>
          <p:cNvCxnSpPr>
            <a:cxnSpLocks/>
          </p:cNvCxnSpPr>
          <p:nvPr/>
        </p:nvCxnSpPr>
        <p:spPr>
          <a:xfrm>
            <a:off x="5371013" y="3077515"/>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0081008-EB82-4BFC-863C-BF1E700B1997}"/>
              </a:ext>
            </a:extLst>
          </p:cNvPr>
          <p:cNvCxnSpPr>
            <a:cxnSpLocks/>
          </p:cNvCxnSpPr>
          <p:nvPr/>
        </p:nvCxnSpPr>
        <p:spPr>
          <a:xfrm>
            <a:off x="5371013" y="4331731"/>
            <a:ext cx="1031007"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Flèche : droite 51">
            <a:extLst>
              <a:ext uri="{FF2B5EF4-FFF2-40B4-BE49-F238E27FC236}">
                <a16:creationId xmlns:a16="http://schemas.microsoft.com/office/drawing/2014/main" id="{4225209C-E707-4739-9FA6-ADD07EE84367}"/>
              </a:ext>
            </a:extLst>
          </p:cNvPr>
          <p:cNvSpPr/>
          <p:nvPr/>
        </p:nvSpPr>
        <p:spPr bwMode="auto">
          <a:xfrm>
            <a:off x="2294086" y="5975412"/>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883402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a:xfrm>
            <a:off x="588263" y="457200"/>
            <a:ext cx="11018520" cy="1107996"/>
          </a:xfrm>
        </p:spPr>
        <p:txBody>
          <a:bodyPr/>
          <a:lstStyle/>
          <a:p>
            <a:r>
              <a:rPr lang="en-CA" dirty="0"/>
              <a:t>Cloud DevOps-Ready -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00952" y="1696465"/>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60" name="Groupe 59">
            <a:extLst>
              <a:ext uri="{FF2B5EF4-FFF2-40B4-BE49-F238E27FC236}">
                <a16:creationId xmlns:a16="http://schemas.microsoft.com/office/drawing/2014/main" id="{233B8B19-10DF-4905-9CDB-A638056A7BE0}"/>
              </a:ext>
            </a:extLst>
          </p:cNvPr>
          <p:cNvGrpSpPr/>
          <p:nvPr/>
        </p:nvGrpSpPr>
        <p:grpSpPr>
          <a:xfrm>
            <a:off x="2252244" y="1558889"/>
            <a:ext cx="7384817" cy="4436191"/>
            <a:chOff x="3363146" y="1805372"/>
            <a:chExt cx="7362213" cy="4323185"/>
          </a:xfrm>
        </p:grpSpPr>
        <p:grpSp>
          <p:nvGrpSpPr>
            <p:cNvPr id="18" name="Groupe 17">
              <a:extLst>
                <a:ext uri="{FF2B5EF4-FFF2-40B4-BE49-F238E27FC236}">
                  <a16:creationId xmlns:a16="http://schemas.microsoft.com/office/drawing/2014/main" id="{F5AAF337-B9CF-4774-B2A7-6D11A08EB0D8}"/>
                </a:ext>
              </a:extLst>
            </p:cNvPr>
            <p:cNvGrpSpPr/>
            <p:nvPr/>
          </p:nvGrpSpPr>
          <p:grpSpPr>
            <a:xfrm>
              <a:off x="3363146" y="1805372"/>
              <a:ext cx="3063862" cy="4323185"/>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7458013" y="1805372"/>
              <a:ext cx="3063862" cy="4323184"/>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Lift &amp; Shift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419908" y="2762402"/>
                <a:ext cx="1285545" cy="369332"/>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6451793" y="3281886"/>
              <a:ext cx="1031006"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6440070" y="4536103"/>
              <a:ext cx="1031005"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2408" y="4242821"/>
              <a:ext cx="882600" cy="882602"/>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7444950" y="4081553"/>
              <a:ext cx="3017874" cy="367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15450" y="4934093"/>
              <a:ext cx="771153" cy="5888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9414" y="4300201"/>
              <a:ext cx="631665" cy="6520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48189" y="4476136"/>
              <a:ext cx="1377170" cy="7230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e 77">
            <a:extLst>
              <a:ext uri="{FF2B5EF4-FFF2-40B4-BE49-F238E27FC236}">
                <a16:creationId xmlns:a16="http://schemas.microsoft.com/office/drawing/2014/main" id="{6F21C503-6C77-4E08-A764-3BFC11D2FF54}"/>
              </a:ext>
            </a:extLst>
          </p:cNvPr>
          <p:cNvGrpSpPr/>
          <p:nvPr/>
        </p:nvGrpSpPr>
        <p:grpSpPr>
          <a:xfrm>
            <a:off x="110566" y="1805320"/>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67446" y="6118983"/>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2000" b="1" dirty="0">
                <a:gradFill>
                  <a:gsLst>
                    <a:gs pos="40075">
                      <a:srgbClr val="FFFFFF"/>
                    </a:gs>
                    <a:gs pos="30000">
                      <a:srgbClr val="FFFFFF"/>
                    </a:gs>
                  </a:gsLst>
                  <a:lin ang="5400000" scaled="0"/>
                </a:gradFill>
              </a:rPr>
              <a:t>No re-</a:t>
            </a:r>
            <a:r>
              <a:rPr lang="fr-CA" sz="2000" b="1" dirty="0" err="1">
                <a:gradFill>
                  <a:gsLst>
                    <a:gs pos="40075">
                      <a:srgbClr val="FFFFFF"/>
                    </a:gs>
                    <a:gs pos="30000">
                      <a:srgbClr val="FFFFFF"/>
                    </a:gs>
                  </a:gsLst>
                  <a:lin ang="5400000" scaled="0"/>
                </a:gradFill>
              </a:rPr>
              <a:t>architect</a:t>
            </a:r>
            <a:r>
              <a:rPr lang="fr-CA" sz="2000" b="1" dirty="0">
                <a:gradFill>
                  <a:gsLst>
                    <a:gs pos="40075">
                      <a:srgbClr val="FFFFFF"/>
                    </a:gs>
                    <a:gs pos="30000">
                      <a:srgbClr val="FFFFFF"/>
                    </a:gs>
                  </a:gsLst>
                  <a:lin ang="5400000" scaled="0"/>
                </a:gradFill>
              </a:rPr>
              <a:t>, no code changes</a:t>
            </a:r>
            <a:endParaRPr lang="en-CA" sz="2000" b="1"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550473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B17DBC-B14C-4323-9EC1-7CB13AD9556B}"/>
              </a:ext>
            </a:extLst>
          </p:cNvPr>
          <p:cNvSpPr>
            <a:spLocks noGrp="1"/>
          </p:cNvSpPr>
          <p:nvPr>
            <p:ph type="title"/>
          </p:nvPr>
        </p:nvSpPr>
        <p:spPr>
          <a:xfrm>
            <a:off x="588263" y="457200"/>
            <a:ext cx="11018520" cy="1107996"/>
          </a:xfrm>
        </p:spPr>
        <p:txBody>
          <a:bodyPr/>
          <a:lstStyle/>
          <a:p>
            <a:r>
              <a:rPr lang="en-CA" dirty="0"/>
              <a:t>Cloud DevOps ready – Full PaaS</a:t>
            </a:r>
            <a:br>
              <a:rPr lang="en-CA" dirty="0"/>
            </a:br>
            <a:endParaRPr lang="en-CA" dirty="0"/>
          </a:p>
        </p:txBody>
      </p:sp>
      <p:grpSp>
        <p:nvGrpSpPr>
          <p:cNvPr id="3" name="Groupe 2">
            <a:extLst>
              <a:ext uri="{FF2B5EF4-FFF2-40B4-BE49-F238E27FC236}">
                <a16:creationId xmlns:a16="http://schemas.microsoft.com/office/drawing/2014/main" id="{B644477C-0DFA-4670-9100-4D74D38E4AA2}"/>
              </a:ext>
            </a:extLst>
          </p:cNvPr>
          <p:cNvGrpSpPr/>
          <p:nvPr/>
        </p:nvGrpSpPr>
        <p:grpSpPr>
          <a:xfrm>
            <a:off x="9622986" y="1707482"/>
            <a:ext cx="2247074" cy="3886475"/>
            <a:chOff x="6559478" y="2009660"/>
            <a:chExt cx="2247074" cy="3886475"/>
          </a:xfrm>
        </p:grpSpPr>
        <p:sp>
          <p:nvSpPr>
            <p:cNvPr id="4" name="Rectangle 3">
              <a:extLst>
                <a:ext uri="{FF2B5EF4-FFF2-40B4-BE49-F238E27FC236}">
                  <a16:creationId xmlns:a16="http://schemas.microsoft.com/office/drawing/2014/main" id="{00BBC2AE-C8C9-4F01-BD3C-80699257CD02}"/>
                </a:ext>
              </a:extLst>
            </p:cNvPr>
            <p:cNvSpPr/>
            <p:nvPr/>
          </p:nvSpPr>
          <p:spPr>
            <a:xfrm>
              <a:off x="6838353" y="2009660"/>
              <a:ext cx="1660809" cy="53116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Platform</a:t>
              </a:r>
            </a:p>
            <a:p>
              <a:pPr algn="ctr" defTabSz="1097372">
                <a:defRPr/>
              </a:pPr>
              <a:r>
                <a:rPr lang="en-US" sz="1400" b="1" dirty="0">
                  <a:solidFill>
                    <a:srgbClr val="595959">
                      <a:alpha val="99000"/>
                    </a:srgbClr>
                  </a:solidFill>
                  <a:latin typeface="Segoe UI"/>
                  <a:ea typeface="Kozuka Gothic Pro R" pitchFamily="34" charset="-128"/>
                </a:rPr>
                <a:t>(as a Service)</a:t>
              </a:r>
            </a:p>
          </p:txBody>
        </p:sp>
        <p:sp>
          <p:nvSpPr>
            <p:cNvPr id="5" name="Left Brace 123">
              <a:extLst>
                <a:ext uri="{FF2B5EF4-FFF2-40B4-BE49-F238E27FC236}">
                  <a16:creationId xmlns:a16="http://schemas.microsoft.com/office/drawing/2014/main" id="{AD3C5D9A-3F2B-48A0-8519-ED383197E445}"/>
                </a:ext>
              </a:extLst>
            </p:cNvPr>
            <p:cNvSpPr/>
            <p:nvPr/>
          </p:nvSpPr>
          <p:spPr>
            <a:xfrm flipH="1">
              <a:off x="8346494" y="3304579"/>
              <a:ext cx="174009" cy="259155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6" name="TextBox 54">
              <a:extLst>
                <a:ext uri="{FF2B5EF4-FFF2-40B4-BE49-F238E27FC236}">
                  <a16:creationId xmlns:a16="http://schemas.microsoft.com/office/drawing/2014/main" id="{238E84EF-6454-45E5-A6D3-A103DC91D2DE}"/>
                </a:ext>
              </a:extLst>
            </p:cNvPr>
            <p:cNvSpPr txBox="1"/>
            <p:nvPr/>
          </p:nvSpPr>
          <p:spPr>
            <a:xfrm flipH="1">
              <a:off x="8421831" y="3677158"/>
              <a:ext cx="384721" cy="1874937"/>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595959">
                      <a:alpha val="99000"/>
                    </a:srgbClr>
                  </a:solidFill>
                  <a:latin typeface="Segoe UI"/>
                  <a:ea typeface="Kozuka Gothic Pro R" pitchFamily="34" charset="-128"/>
                </a:rPr>
                <a:t>Managed by Microsoft</a:t>
              </a:r>
            </a:p>
          </p:txBody>
        </p:sp>
        <p:sp>
          <p:nvSpPr>
            <p:cNvPr id="7" name="Left Brace 125">
              <a:extLst>
                <a:ext uri="{FF2B5EF4-FFF2-40B4-BE49-F238E27FC236}">
                  <a16:creationId xmlns:a16="http://schemas.microsoft.com/office/drawing/2014/main" id="{C150E065-1647-45C1-8341-9237F0EE8835}"/>
                </a:ext>
              </a:extLst>
            </p:cNvPr>
            <p:cNvSpPr/>
            <p:nvPr/>
          </p:nvSpPr>
          <p:spPr>
            <a:xfrm>
              <a:off x="6844253" y="2537866"/>
              <a:ext cx="126534" cy="703479"/>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97372">
                <a:defRPr/>
              </a:pPr>
              <a:endParaRPr lang="en-US" sz="1700" kern="0">
                <a:solidFill>
                  <a:srgbClr val="FFFFFF"/>
                </a:solidFill>
                <a:latin typeface="Segoe UI"/>
                <a:ea typeface="Segoe UI" pitchFamily="34" charset="0"/>
                <a:cs typeface="Segoe UI" pitchFamily="34" charset="0"/>
              </a:endParaRPr>
            </a:p>
          </p:txBody>
        </p:sp>
        <p:sp>
          <p:nvSpPr>
            <p:cNvPr id="8" name="TextBox 60">
              <a:extLst>
                <a:ext uri="{FF2B5EF4-FFF2-40B4-BE49-F238E27FC236}">
                  <a16:creationId xmlns:a16="http://schemas.microsoft.com/office/drawing/2014/main" id="{D376E398-F9BD-4A14-BEFF-4484327ACB77}"/>
                </a:ext>
              </a:extLst>
            </p:cNvPr>
            <p:cNvSpPr txBox="1"/>
            <p:nvPr/>
          </p:nvSpPr>
          <p:spPr>
            <a:xfrm>
              <a:off x="6559478" y="2360203"/>
              <a:ext cx="384721" cy="10535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sp>
          <p:nvSpPr>
            <p:cNvPr id="9" name="Rectangle 8">
              <a:extLst>
                <a:ext uri="{FF2B5EF4-FFF2-40B4-BE49-F238E27FC236}">
                  <a16:creationId xmlns:a16="http://schemas.microsoft.com/office/drawing/2014/main" id="{75F85D09-F18C-4AAA-9617-A3E9E52156DE}"/>
                </a:ext>
              </a:extLst>
            </p:cNvPr>
            <p:cNvSpPr/>
            <p:nvPr/>
          </p:nvSpPr>
          <p:spPr>
            <a:xfrm>
              <a:off x="6978614" y="5195674"/>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4E0BA3F8-01EF-4332-964A-39C7365A0FE7}"/>
                </a:ext>
              </a:extLst>
            </p:cNvPr>
            <p:cNvSpPr/>
            <p:nvPr/>
          </p:nvSpPr>
          <p:spPr>
            <a:xfrm>
              <a:off x="6978614" y="4818245"/>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34EB9D9A-4408-4630-9E68-37B24A3D3EC7}"/>
                </a:ext>
              </a:extLst>
            </p:cNvPr>
            <p:cNvSpPr/>
            <p:nvPr/>
          </p:nvSpPr>
          <p:spPr>
            <a:xfrm>
              <a:off x="6978614" y="557310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F87DFDFA-ECE2-4C95-A21D-AD7DE76D5236}"/>
                </a:ext>
              </a:extLst>
            </p:cNvPr>
            <p:cNvSpPr/>
            <p:nvPr/>
          </p:nvSpPr>
          <p:spPr>
            <a:xfrm>
              <a:off x="6978614" y="4063389"/>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O/S</a:t>
              </a:r>
            </a:p>
          </p:txBody>
        </p:sp>
        <p:sp>
          <p:nvSpPr>
            <p:cNvPr id="13" name="Rectangle 12">
              <a:extLst>
                <a:ext uri="{FF2B5EF4-FFF2-40B4-BE49-F238E27FC236}">
                  <a16:creationId xmlns:a16="http://schemas.microsoft.com/office/drawing/2014/main" id="{70BB67F9-A0A8-4842-9EDA-B9EF7A1EFE72}"/>
                </a:ext>
              </a:extLst>
            </p:cNvPr>
            <p:cNvSpPr/>
            <p:nvPr/>
          </p:nvSpPr>
          <p:spPr>
            <a:xfrm>
              <a:off x="6978614" y="3685960"/>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dirty="0">
                  <a:solidFill>
                    <a:schemeClr val="tx1">
                      <a:alpha val="99000"/>
                    </a:schemeClr>
                  </a:solidFill>
                  <a:latin typeface="Segoe UI"/>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46BA189B-9050-4183-BE07-77BE89549A08}"/>
                </a:ext>
              </a:extLst>
            </p:cNvPr>
            <p:cNvSpPr/>
            <p:nvPr/>
          </p:nvSpPr>
          <p:spPr>
            <a:xfrm>
              <a:off x="6978614" y="4440817"/>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B1862102-4FFD-48E0-81F0-EFA30E385F1B}"/>
                </a:ext>
              </a:extLst>
            </p:cNvPr>
            <p:cNvSpPr/>
            <p:nvPr/>
          </p:nvSpPr>
          <p:spPr>
            <a:xfrm>
              <a:off x="6978614" y="2553675"/>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Applications</a:t>
              </a:r>
            </a:p>
          </p:txBody>
        </p:sp>
        <p:sp>
          <p:nvSpPr>
            <p:cNvPr id="16" name="Rectangle 15">
              <a:extLst>
                <a:ext uri="{FF2B5EF4-FFF2-40B4-BE49-F238E27FC236}">
                  <a16:creationId xmlns:a16="http://schemas.microsoft.com/office/drawing/2014/main" id="{08EA8585-6AEC-490E-AE77-19ED5CB59EFB}"/>
                </a:ext>
              </a:extLst>
            </p:cNvPr>
            <p:cNvSpPr/>
            <p:nvPr/>
          </p:nvSpPr>
          <p:spPr>
            <a:xfrm>
              <a:off x="6978614" y="3308532"/>
              <a:ext cx="1360190" cy="316170"/>
            </a:xfrm>
            <a:prstGeom prst="rect">
              <a:avLst/>
            </a:prstGeom>
            <a:solidFill>
              <a:srgbClr val="00BCF2"/>
            </a:solidFill>
            <a:ln w="9525" cap="flat" cmpd="sng" algn="ctr">
              <a:noFill/>
              <a:prstDash val="solid"/>
            </a:ln>
            <a:effectLst/>
          </p:spPr>
          <p:txBody>
            <a:bodyPr lIns="0" rIns="0" rtlCol="0" anchor="t" anchorCtr="0"/>
            <a:lstStyle/>
            <a:p>
              <a:pPr algn="ctr" defTabSz="1097372">
                <a:defRPr/>
              </a:pPr>
              <a:r>
                <a:rPr lang="en-US" sz="1400" kern="0">
                  <a:solidFill>
                    <a:schemeClr val="tx1">
                      <a:alpha val="99000"/>
                    </a:schemeClr>
                  </a:solidFill>
                  <a:latin typeface="Segoe UI"/>
                  <a:ea typeface="Segoe UI" pitchFamily="34" charset="0"/>
                  <a:cs typeface="Segoe UI" pitchFamily="34" charset="0"/>
                </a:rPr>
                <a:t>Runtime</a:t>
              </a:r>
            </a:p>
          </p:txBody>
        </p:sp>
        <p:sp>
          <p:nvSpPr>
            <p:cNvPr id="17" name="Rectangle 16">
              <a:extLst>
                <a:ext uri="{FF2B5EF4-FFF2-40B4-BE49-F238E27FC236}">
                  <a16:creationId xmlns:a16="http://schemas.microsoft.com/office/drawing/2014/main" id="{C9DB097C-B408-466E-8C7E-246D46457639}"/>
                </a:ext>
              </a:extLst>
            </p:cNvPr>
            <p:cNvSpPr/>
            <p:nvPr/>
          </p:nvSpPr>
          <p:spPr>
            <a:xfrm>
              <a:off x="6978614" y="2931104"/>
              <a:ext cx="1360190" cy="316170"/>
            </a:xfrm>
            <a:prstGeom prst="rect">
              <a:avLst/>
            </a:prstGeom>
            <a:solidFill>
              <a:srgbClr val="0078D4"/>
            </a:solidFill>
            <a:ln w="9525" cap="flat" cmpd="sng" algn="ctr">
              <a:noFill/>
              <a:prstDash val="solid"/>
            </a:ln>
            <a:effectLst/>
          </p:spPr>
          <p:txBody>
            <a:bodyPr rtlCol="0" anchor="t" anchorCtr="0"/>
            <a:lstStyle/>
            <a:p>
              <a:pPr algn="ctr" defTabSz="1097372">
                <a:defRPr/>
              </a:pPr>
              <a:r>
                <a:rPr lang="en-US" sz="1400" kern="0" dirty="0">
                  <a:solidFill>
                    <a:sysClr val="window" lastClr="FFFFFF">
                      <a:alpha val="99000"/>
                    </a:sysClr>
                  </a:solidFill>
                  <a:latin typeface="Segoe UI"/>
                  <a:ea typeface="Segoe UI" pitchFamily="34" charset="0"/>
                  <a:cs typeface="Segoe UI" pitchFamily="34" charset="0"/>
                </a:rPr>
                <a:t>Data</a:t>
              </a:r>
            </a:p>
          </p:txBody>
        </p:sp>
      </p:grpSp>
      <p:grpSp>
        <p:nvGrpSpPr>
          <p:cNvPr id="18" name="Groupe 17">
            <a:extLst>
              <a:ext uri="{FF2B5EF4-FFF2-40B4-BE49-F238E27FC236}">
                <a16:creationId xmlns:a16="http://schemas.microsoft.com/office/drawing/2014/main" id="{F5AAF337-B9CF-4774-B2A7-6D11A08EB0D8}"/>
              </a:ext>
            </a:extLst>
          </p:cNvPr>
          <p:cNvGrpSpPr/>
          <p:nvPr/>
        </p:nvGrpSpPr>
        <p:grpSpPr>
          <a:xfrm>
            <a:off x="2274278" y="1569906"/>
            <a:ext cx="3073269" cy="4436191"/>
            <a:chOff x="548640" y="1841863"/>
            <a:chExt cx="3063864" cy="4323180"/>
          </a:xfrm>
        </p:grpSpPr>
        <p:sp>
          <p:nvSpPr>
            <p:cNvPr id="19" name="Rectangle : coins arrondis 18">
              <a:extLst>
                <a:ext uri="{FF2B5EF4-FFF2-40B4-BE49-F238E27FC236}">
                  <a16:creationId xmlns:a16="http://schemas.microsoft.com/office/drawing/2014/main" id="{42AAB351-FFDB-4C57-8456-94505C639198}"/>
                </a:ext>
              </a:extLst>
            </p:cNvPr>
            <p:cNvSpPr/>
            <p:nvPr/>
          </p:nvSpPr>
          <p:spPr bwMode="auto">
            <a:xfrm>
              <a:off x="548640" y="1841863"/>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vert"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sp>
          <p:nvSpPr>
            <p:cNvPr id="20" name="Rectangle 19">
              <a:extLst>
                <a:ext uri="{FF2B5EF4-FFF2-40B4-BE49-F238E27FC236}">
                  <a16:creationId xmlns:a16="http://schemas.microsoft.com/office/drawing/2014/main" id="{0350074A-9A96-4AD9-8211-769D708CE85E}"/>
                </a:ext>
              </a:extLst>
            </p:cNvPr>
            <p:cNvSpPr/>
            <p:nvPr/>
          </p:nvSpPr>
          <p:spPr>
            <a:xfrm>
              <a:off x="859551" y="2068238"/>
              <a:ext cx="2506421"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Traditional Apps</a:t>
              </a:r>
              <a:r>
                <a:rPr lang="en-US" sz="1800" dirty="0">
                  <a:solidFill>
                    <a:prstClr val="black"/>
                  </a:solidFill>
                  <a:latin typeface="Segoe UI Light" panose="020B0502040204020203" pitchFamily="34" charset="0"/>
                  <a:cs typeface="Segoe UI Light" panose="020B0502040204020203" pitchFamily="34" charset="0"/>
                </a:rPr>
                <a:t> </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application</a:t>
              </a:r>
            </a:p>
          </p:txBody>
        </p:sp>
        <p:pic>
          <p:nvPicPr>
            <p:cNvPr id="21" name="Image 20">
              <a:extLst>
                <a:ext uri="{FF2B5EF4-FFF2-40B4-BE49-F238E27FC236}">
                  <a16:creationId xmlns:a16="http://schemas.microsoft.com/office/drawing/2014/main" id="{A73957C3-1C20-42EE-9C47-4CA074C297C7}"/>
                </a:ext>
              </a:extLst>
            </p:cNvPr>
            <p:cNvPicPr>
              <a:picLocks noChangeAspect="1"/>
            </p:cNvPicPr>
            <p:nvPr/>
          </p:nvPicPr>
          <p:blipFill>
            <a:blip r:embed="rId3"/>
            <a:stretch>
              <a:fillRect/>
            </a:stretch>
          </p:blipFill>
          <p:spPr>
            <a:xfrm>
              <a:off x="1689074" y="2690827"/>
              <a:ext cx="662696" cy="662696"/>
            </a:xfrm>
            <a:prstGeom prst="rect">
              <a:avLst/>
            </a:prstGeom>
          </p:spPr>
        </p:pic>
        <p:sp>
          <p:nvSpPr>
            <p:cNvPr id="22" name="Rectangle 21">
              <a:extLst>
                <a:ext uri="{FF2B5EF4-FFF2-40B4-BE49-F238E27FC236}">
                  <a16:creationId xmlns:a16="http://schemas.microsoft.com/office/drawing/2014/main" id="{270C73F4-E52C-4D49-A936-0F1E9C9865A4}"/>
                </a:ext>
              </a:extLst>
            </p:cNvPr>
            <p:cNvSpPr/>
            <p:nvPr/>
          </p:nvSpPr>
          <p:spPr>
            <a:xfrm>
              <a:off x="1392461" y="3516794"/>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pic>
          <p:nvPicPr>
            <p:cNvPr id="23" name="Picture 8" descr="Image result for .NET">
              <a:extLst>
                <a:ext uri="{FF2B5EF4-FFF2-40B4-BE49-F238E27FC236}">
                  <a16:creationId xmlns:a16="http://schemas.microsoft.com/office/drawing/2014/main" id="{3EDFDF72-B3EA-49F8-B502-095FF9B9D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772" y="3907911"/>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Windows Server logo">
              <a:extLst>
                <a:ext uri="{FF2B5EF4-FFF2-40B4-BE49-F238E27FC236}">
                  <a16:creationId xmlns:a16="http://schemas.microsoft.com/office/drawing/2014/main" id="{D2ECBCF5-6713-4A0B-B6E2-410E16183A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822966" y="3853951"/>
              <a:ext cx="761033" cy="641842"/>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a:extLst>
                <a:ext uri="{FF2B5EF4-FFF2-40B4-BE49-F238E27FC236}">
                  <a16:creationId xmlns:a16="http://schemas.microsoft.com/office/drawing/2014/main" id="{F2449CB9-0A56-45D9-BE75-CFB7390DAE18}"/>
                </a:ext>
              </a:extLst>
            </p:cNvPr>
            <p:cNvPicPr>
              <a:picLocks noChangeAspect="1"/>
            </p:cNvPicPr>
            <p:nvPr/>
          </p:nvPicPr>
          <p:blipFill>
            <a:blip r:embed="rId6"/>
            <a:stretch>
              <a:fillRect/>
            </a:stretch>
          </p:blipFill>
          <p:spPr>
            <a:xfrm>
              <a:off x="2579121" y="3838866"/>
              <a:ext cx="896414" cy="733725"/>
            </a:xfrm>
            <a:prstGeom prst="rect">
              <a:avLst/>
            </a:prstGeom>
          </p:spPr>
        </p:pic>
        <p:sp>
          <p:nvSpPr>
            <p:cNvPr id="26" name="Rectangle 25">
              <a:extLst>
                <a:ext uri="{FF2B5EF4-FFF2-40B4-BE49-F238E27FC236}">
                  <a16:creationId xmlns:a16="http://schemas.microsoft.com/office/drawing/2014/main" id="{81B1773A-613C-4E53-8F7A-30A16CE2CABD}"/>
                </a:ext>
              </a:extLst>
            </p:cNvPr>
            <p:cNvSpPr/>
            <p:nvPr/>
          </p:nvSpPr>
          <p:spPr bwMode="auto">
            <a:xfrm>
              <a:off x="1030539" y="555029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Monolithic</a:t>
              </a:r>
              <a:r>
                <a:rPr lang="en-US" sz="1400" kern="0" dirty="0">
                  <a:gradFill>
                    <a:gsLst>
                      <a:gs pos="0">
                        <a:srgbClr val="FFFFFF"/>
                      </a:gs>
                      <a:gs pos="100000">
                        <a:srgbClr val="FFFFFF"/>
                      </a:gs>
                    </a:gsLst>
                    <a:lin ang="5400000" scaled="0"/>
                  </a:gradFill>
                  <a:latin typeface="Segoe UI"/>
                  <a:cs typeface="Segoe UI Light" pitchFamily="34" charset="0"/>
                </a:rPr>
                <a:t> Architecture</a:t>
              </a:r>
            </a:p>
          </p:txBody>
        </p:sp>
        <p:sp>
          <p:nvSpPr>
            <p:cNvPr id="27" name="Rectangle 26">
              <a:extLst>
                <a:ext uri="{FF2B5EF4-FFF2-40B4-BE49-F238E27FC236}">
                  <a16:creationId xmlns:a16="http://schemas.microsoft.com/office/drawing/2014/main" id="{2CD1A624-716B-41E8-B6BA-D85B0DF7DBDB}"/>
                </a:ext>
              </a:extLst>
            </p:cNvPr>
            <p:cNvSpPr/>
            <p:nvPr/>
          </p:nvSpPr>
          <p:spPr>
            <a:xfrm>
              <a:off x="2507912" y="4095147"/>
              <a:ext cx="878588" cy="430887"/>
            </a:xfrm>
            <a:prstGeom prst="rect">
              <a:avLst/>
            </a:prstGeom>
          </p:spPr>
          <p:txBody>
            <a:bodyPr wrap="square">
              <a:spAutoFit/>
            </a:bodyPr>
            <a:lstStyle/>
            <a:p>
              <a:pPr algn="ctr" defTabSz="932418">
                <a:defRPr/>
              </a:pPr>
              <a:r>
                <a:rPr lang="en-US" sz="1100" b="1" dirty="0">
                  <a:solidFill>
                    <a:prstClr val="white"/>
                  </a:solidFill>
                  <a:latin typeface="Segoe UI" panose="020B0502040204020203" pitchFamily="34" charset="0"/>
                  <a:cs typeface="Segoe UI" panose="020B0502040204020203" pitchFamily="34" charset="0"/>
                </a:rPr>
                <a:t>Relational Database</a:t>
              </a:r>
            </a:p>
          </p:txBody>
        </p:sp>
        <p:pic>
          <p:nvPicPr>
            <p:cNvPr id="28" name="Image 27">
              <a:extLst>
                <a:ext uri="{FF2B5EF4-FFF2-40B4-BE49-F238E27FC236}">
                  <a16:creationId xmlns:a16="http://schemas.microsoft.com/office/drawing/2014/main" id="{2D5B38A2-177D-4E71-83FC-E7C4C146A5F4}"/>
                </a:ext>
              </a:extLst>
            </p:cNvPr>
            <p:cNvPicPr>
              <a:picLocks noChangeAspect="1"/>
            </p:cNvPicPr>
            <p:nvPr/>
          </p:nvPicPr>
          <p:blipFill>
            <a:blip r:embed="rId7"/>
            <a:stretch>
              <a:fillRect/>
            </a:stretch>
          </p:blipFill>
          <p:spPr>
            <a:xfrm>
              <a:off x="1742330" y="4770053"/>
              <a:ext cx="733725" cy="733725"/>
            </a:xfrm>
            <a:prstGeom prst="rect">
              <a:avLst/>
            </a:prstGeom>
          </p:spPr>
        </p:pic>
        <p:cxnSp>
          <p:nvCxnSpPr>
            <p:cNvPr id="29" name="Connecteur droit avec flèche 28">
              <a:extLst>
                <a:ext uri="{FF2B5EF4-FFF2-40B4-BE49-F238E27FC236}">
                  <a16:creationId xmlns:a16="http://schemas.microsoft.com/office/drawing/2014/main" id="{E9B0EFA4-62B3-42A3-BC62-15BD986F149E}"/>
                </a:ext>
              </a:extLst>
            </p:cNvPr>
            <p:cNvCxnSpPr>
              <a:cxnSpLocks/>
              <a:stCxn id="28" idx="3"/>
            </p:cNvCxnSpPr>
            <p:nvPr/>
          </p:nvCxnSpPr>
          <p:spPr>
            <a:xfrm flipV="1">
              <a:off x="2476055" y="4665619"/>
              <a:ext cx="459965" cy="4712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5466FB-03A7-4610-B671-FD27D48349A7}"/>
                </a:ext>
              </a:extLst>
            </p:cNvPr>
            <p:cNvCxnSpPr>
              <a:cxnSpLocks/>
              <a:stCxn id="28" idx="1"/>
            </p:cNvCxnSpPr>
            <p:nvPr/>
          </p:nvCxnSpPr>
          <p:spPr>
            <a:xfrm flipH="1" flipV="1">
              <a:off x="1312006" y="4630468"/>
              <a:ext cx="430324" cy="50644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6409CE83-E2D7-4741-BA0F-083550129D34}"/>
                </a:ext>
              </a:extLst>
            </p:cNvPr>
            <p:cNvCxnSpPr/>
            <p:nvPr/>
          </p:nvCxnSpPr>
          <p:spPr>
            <a:xfrm flipV="1">
              <a:off x="2134097" y="4535678"/>
              <a:ext cx="0" cy="2343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e 31">
            <a:extLst>
              <a:ext uri="{FF2B5EF4-FFF2-40B4-BE49-F238E27FC236}">
                <a16:creationId xmlns:a16="http://schemas.microsoft.com/office/drawing/2014/main" id="{1974B02F-7A37-4789-B626-0D224539D9D9}"/>
              </a:ext>
            </a:extLst>
          </p:cNvPr>
          <p:cNvGrpSpPr/>
          <p:nvPr/>
        </p:nvGrpSpPr>
        <p:grpSpPr>
          <a:xfrm>
            <a:off x="6381717" y="1569906"/>
            <a:ext cx="3073269" cy="4436190"/>
            <a:chOff x="6421697" y="1913438"/>
            <a:chExt cx="3063864" cy="4323180"/>
          </a:xfrm>
        </p:grpSpPr>
        <p:sp>
          <p:nvSpPr>
            <p:cNvPr id="33" name="Rectangle : coins arrondis 32">
              <a:extLst>
                <a:ext uri="{FF2B5EF4-FFF2-40B4-BE49-F238E27FC236}">
                  <a16:creationId xmlns:a16="http://schemas.microsoft.com/office/drawing/2014/main" id="{886D120D-1452-4AA7-B273-1BAB6665498D}"/>
                </a:ext>
              </a:extLst>
            </p:cNvPr>
            <p:cNvSpPr/>
            <p:nvPr/>
          </p:nvSpPr>
          <p:spPr bwMode="auto">
            <a:xfrm>
              <a:off x="6421697" y="1913438"/>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34" name="Picture 74">
              <a:extLst>
                <a:ext uri="{FF2B5EF4-FFF2-40B4-BE49-F238E27FC236}">
                  <a16:creationId xmlns:a16="http://schemas.microsoft.com/office/drawing/2014/main" id="{6E726751-4BEC-481D-B11E-160B62E19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514" y="3315306"/>
              <a:ext cx="606401" cy="606401"/>
            </a:xfrm>
            <a:prstGeom prst="rect">
              <a:avLst/>
            </a:prstGeom>
          </p:spPr>
        </p:pic>
        <p:pic>
          <p:nvPicPr>
            <p:cNvPr id="35" name="Picture 8" descr="Image result for .NET">
              <a:extLst>
                <a:ext uri="{FF2B5EF4-FFF2-40B4-BE49-F238E27FC236}">
                  <a16:creationId xmlns:a16="http://schemas.microsoft.com/office/drawing/2014/main" id="{73C0D311-EDCA-4EF0-A30E-848FFAB7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664" y="3321174"/>
              <a:ext cx="624031" cy="6240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quot;SQL Server&quot; icon">
              <a:extLst>
                <a:ext uri="{FF2B5EF4-FFF2-40B4-BE49-F238E27FC236}">
                  <a16:creationId xmlns:a16="http://schemas.microsoft.com/office/drawing/2014/main" id="{B0170A0F-718A-433B-A467-3AB9F91231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847" r="28533"/>
            <a:stretch/>
          </p:blipFill>
          <p:spPr bwMode="auto">
            <a:xfrm>
              <a:off x="8450286" y="3315306"/>
              <a:ext cx="510334" cy="62864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F1A5731A-487C-48B8-9A4A-144AA4320E3D}"/>
                </a:ext>
              </a:extLst>
            </p:cNvPr>
            <p:cNvSpPr/>
            <p:nvPr/>
          </p:nvSpPr>
          <p:spPr>
            <a:xfrm>
              <a:off x="6769295" y="2119194"/>
              <a:ext cx="2489330" cy="615553"/>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Cloud Optimized</a:t>
              </a:r>
            </a:p>
            <a:p>
              <a:pPr algn="ctr" defTabSz="932418">
                <a:defRPr/>
              </a:pPr>
              <a:r>
                <a:rPr lang="en-US" sz="1600" dirty="0">
                  <a:solidFill>
                    <a:prstClr val="black"/>
                  </a:solidFill>
                  <a:latin typeface="Segoe UI Light" panose="020B0502040204020203" pitchFamily="34" charset="0"/>
                  <a:cs typeface="Segoe UI Light" panose="020B0502040204020203" pitchFamily="34" charset="0"/>
                </a:rPr>
                <a:t>.NET Web apps (Cloud)</a:t>
              </a:r>
            </a:p>
          </p:txBody>
        </p:sp>
        <p:sp>
          <p:nvSpPr>
            <p:cNvPr id="40" name="Rectangle 39">
              <a:extLst>
                <a:ext uri="{FF2B5EF4-FFF2-40B4-BE49-F238E27FC236}">
                  <a16:creationId xmlns:a16="http://schemas.microsoft.com/office/drawing/2014/main" id="{E95BB794-933B-4620-9BEB-A29571275872}"/>
                </a:ext>
              </a:extLst>
            </p:cNvPr>
            <p:cNvSpPr/>
            <p:nvPr/>
          </p:nvSpPr>
          <p:spPr>
            <a:xfrm>
              <a:off x="7216518" y="2762403"/>
              <a:ext cx="1692321" cy="359923"/>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Full PaaS</a:t>
              </a:r>
              <a:r>
                <a:rPr lang="en-US" sz="1800" dirty="0">
                  <a:solidFill>
                    <a:prstClr val="black"/>
                  </a:solidFill>
                  <a:latin typeface="Segoe UI" panose="020B0502040204020203" pitchFamily="34" charset="0"/>
                  <a:cs typeface="Segoe UI" panose="020B0502040204020203" pitchFamily="34" charset="0"/>
                </a:rPr>
                <a:t> </a:t>
              </a:r>
              <a:r>
                <a:rPr lang="en-US" sz="1631" b="1" dirty="0">
                  <a:solidFill>
                    <a:prstClr val="black"/>
                  </a:solidFill>
                  <a:latin typeface="Segoe UI" panose="020B0502040204020203" pitchFamily="34" charset="0"/>
                  <a:cs typeface="Segoe UI" panose="020B0502040204020203" pitchFamily="34" charset="0"/>
                </a:rPr>
                <a:t>Cloud</a:t>
              </a:r>
            </a:p>
          </p:txBody>
        </p:sp>
      </p:grpSp>
      <p:cxnSp>
        <p:nvCxnSpPr>
          <p:cNvPr id="41" name="Connecteur droit avec flèche 40">
            <a:extLst>
              <a:ext uri="{FF2B5EF4-FFF2-40B4-BE49-F238E27FC236}">
                <a16:creationId xmlns:a16="http://schemas.microsoft.com/office/drawing/2014/main" id="{7EF6E2B5-F74E-4304-A5AC-9AC4EF68EA54}"/>
              </a:ext>
            </a:extLst>
          </p:cNvPr>
          <p:cNvCxnSpPr>
            <a:cxnSpLocks/>
          </p:cNvCxnSpPr>
          <p:nvPr/>
        </p:nvCxnSpPr>
        <p:spPr>
          <a:xfrm>
            <a:off x="5372408" y="3085015"/>
            <a:ext cx="1034171"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91334DA-0830-4AE4-86A5-BAE042C39413}"/>
              </a:ext>
            </a:extLst>
          </p:cNvPr>
          <p:cNvCxnSpPr>
            <a:cxnSpLocks/>
          </p:cNvCxnSpPr>
          <p:nvPr/>
        </p:nvCxnSpPr>
        <p:spPr>
          <a:xfrm>
            <a:off x="5360649" y="4372017"/>
            <a:ext cx="1034170" cy="0"/>
          </a:xfrm>
          <a:prstGeom prst="straightConnector1">
            <a:avLst/>
          </a:prstGeom>
          <a:ln w="76200" cap="rnd">
            <a:round/>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docker png logo">
            <a:extLst>
              <a:ext uri="{FF2B5EF4-FFF2-40B4-BE49-F238E27FC236}">
                <a16:creationId xmlns:a16="http://schemas.microsoft.com/office/drawing/2014/main" id="{318A174F-D2CE-472C-A7DC-4971E7CEE2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6924" y="4071070"/>
            <a:ext cx="614698" cy="62883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eur droit 58">
            <a:extLst>
              <a:ext uri="{FF2B5EF4-FFF2-40B4-BE49-F238E27FC236}">
                <a16:creationId xmlns:a16="http://schemas.microsoft.com/office/drawing/2014/main" id="{4A9AADC2-31EA-47AB-B02A-00779C9ADF9E}"/>
              </a:ext>
            </a:extLst>
          </p:cNvPr>
          <p:cNvCxnSpPr/>
          <p:nvPr/>
        </p:nvCxnSpPr>
        <p:spPr>
          <a:xfrm>
            <a:off x="6368614" y="3905585"/>
            <a:ext cx="3027140" cy="3770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1" name="Picture 18" descr="Image result for Azure icon">
            <a:extLst>
              <a:ext uri="{FF2B5EF4-FFF2-40B4-BE49-F238E27FC236}">
                <a16:creationId xmlns:a16="http://schemas.microsoft.com/office/drawing/2014/main" id="{2856391C-E68E-4023-80B8-0CD3542AE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7176" y="4056182"/>
            <a:ext cx="711697" cy="5559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visual studio png logo">
            <a:extLst>
              <a:ext uri="{FF2B5EF4-FFF2-40B4-BE49-F238E27FC236}">
                <a16:creationId xmlns:a16="http://schemas.microsoft.com/office/drawing/2014/main" id="{6D2B319D-45DE-48CF-B0FB-CD0AF5A032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2011" y="4082370"/>
            <a:ext cx="538014" cy="5681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pplication Insights png logo">
            <a:extLst>
              <a:ext uri="{FF2B5EF4-FFF2-40B4-BE49-F238E27FC236}">
                <a16:creationId xmlns:a16="http://schemas.microsoft.com/office/drawing/2014/main" id="{0121CE77-5A3D-46CB-B915-D3A9504313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53404" y="4074497"/>
            <a:ext cx="1102290" cy="585634"/>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e 77">
            <a:extLst>
              <a:ext uri="{FF2B5EF4-FFF2-40B4-BE49-F238E27FC236}">
                <a16:creationId xmlns:a16="http://schemas.microsoft.com/office/drawing/2014/main" id="{6F21C503-6C77-4E08-A764-3BFC11D2FF54}"/>
              </a:ext>
            </a:extLst>
          </p:cNvPr>
          <p:cNvGrpSpPr/>
          <p:nvPr/>
        </p:nvGrpSpPr>
        <p:grpSpPr>
          <a:xfrm>
            <a:off x="132600" y="1816337"/>
            <a:ext cx="1894904" cy="3879608"/>
            <a:chOff x="1052169" y="1965753"/>
            <a:chExt cx="1894904" cy="3879608"/>
          </a:xfrm>
        </p:grpSpPr>
        <p:sp>
          <p:nvSpPr>
            <p:cNvPr id="79" name="Rectangle 78">
              <a:extLst>
                <a:ext uri="{FF2B5EF4-FFF2-40B4-BE49-F238E27FC236}">
                  <a16:creationId xmlns:a16="http://schemas.microsoft.com/office/drawing/2014/main" id="{9595982F-1014-49D4-B6A5-4D95DEADA962}"/>
                </a:ext>
              </a:extLst>
            </p:cNvPr>
            <p:cNvSpPr/>
            <p:nvPr/>
          </p:nvSpPr>
          <p:spPr>
            <a:xfrm>
              <a:off x="1397139" y="1965753"/>
              <a:ext cx="1549934" cy="53116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97282" fontAlgn="base">
                <a:spcAft>
                  <a:spcPct val="0"/>
                </a:spcAft>
                <a:defRPr/>
              </a:pPr>
              <a:r>
                <a:rPr lang="en-US" b="1" dirty="0">
                  <a:solidFill>
                    <a:srgbClr val="595959">
                      <a:alpha val="99000"/>
                    </a:srgbClr>
                  </a:solidFill>
                  <a:latin typeface="Segoe UI"/>
                  <a:ea typeface="Kozuka Gothic Pro R" pitchFamily="34" charset="-128"/>
                </a:rPr>
                <a:t>On Premises</a:t>
              </a:r>
            </a:p>
          </p:txBody>
        </p:sp>
        <p:sp>
          <p:nvSpPr>
            <p:cNvPr id="80" name="Rectangle 79">
              <a:extLst>
                <a:ext uri="{FF2B5EF4-FFF2-40B4-BE49-F238E27FC236}">
                  <a16:creationId xmlns:a16="http://schemas.microsoft.com/office/drawing/2014/main" id="{0CB28D00-195B-43B0-8FFF-CA9F375D97A4}"/>
                </a:ext>
              </a:extLst>
            </p:cNvPr>
            <p:cNvSpPr/>
            <p:nvPr/>
          </p:nvSpPr>
          <p:spPr>
            <a:xfrm>
              <a:off x="1538754" y="515176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Storage</a:t>
              </a:r>
            </a:p>
          </p:txBody>
        </p:sp>
        <p:sp>
          <p:nvSpPr>
            <p:cNvPr id="81" name="Rectangle 80">
              <a:extLst>
                <a:ext uri="{FF2B5EF4-FFF2-40B4-BE49-F238E27FC236}">
                  <a16:creationId xmlns:a16="http://schemas.microsoft.com/office/drawing/2014/main" id="{B6D14ADA-5E0F-4CAB-B5CD-3C872549F798}"/>
                </a:ext>
              </a:extLst>
            </p:cNvPr>
            <p:cNvSpPr/>
            <p:nvPr/>
          </p:nvSpPr>
          <p:spPr>
            <a:xfrm>
              <a:off x="1538754" y="477433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Servers</a:t>
              </a:r>
            </a:p>
          </p:txBody>
        </p:sp>
        <p:sp>
          <p:nvSpPr>
            <p:cNvPr id="82" name="Rectangle 81">
              <a:extLst>
                <a:ext uri="{FF2B5EF4-FFF2-40B4-BE49-F238E27FC236}">
                  <a16:creationId xmlns:a16="http://schemas.microsoft.com/office/drawing/2014/main" id="{255FEA95-A4FB-4720-93CB-E1459351D21E}"/>
                </a:ext>
              </a:extLst>
            </p:cNvPr>
            <p:cNvSpPr/>
            <p:nvPr/>
          </p:nvSpPr>
          <p:spPr>
            <a:xfrm>
              <a:off x="1538754" y="552919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Networking</a:t>
              </a:r>
            </a:p>
          </p:txBody>
        </p:sp>
        <p:sp>
          <p:nvSpPr>
            <p:cNvPr id="83" name="Rectangle 82">
              <a:extLst>
                <a:ext uri="{FF2B5EF4-FFF2-40B4-BE49-F238E27FC236}">
                  <a16:creationId xmlns:a16="http://schemas.microsoft.com/office/drawing/2014/main" id="{44A4128C-43D9-4E7F-B5E4-3BBE4F86B58E}"/>
                </a:ext>
              </a:extLst>
            </p:cNvPr>
            <p:cNvSpPr/>
            <p:nvPr/>
          </p:nvSpPr>
          <p:spPr>
            <a:xfrm>
              <a:off x="1538754" y="4019479"/>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O/S</a:t>
              </a:r>
            </a:p>
          </p:txBody>
        </p:sp>
        <p:sp>
          <p:nvSpPr>
            <p:cNvPr id="84" name="Rectangle 83">
              <a:extLst>
                <a:ext uri="{FF2B5EF4-FFF2-40B4-BE49-F238E27FC236}">
                  <a16:creationId xmlns:a16="http://schemas.microsoft.com/office/drawing/2014/main" id="{DD4585B2-C543-4FD4-86CF-FC437643962B}"/>
                </a:ext>
              </a:extLst>
            </p:cNvPr>
            <p:cNvSpPr/>
            <p:nvPr/>
          </p:nvSpPr>
          <p:spPr>
            <a:xfrm>
              <a:off x="1538754" y="3642051"/>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Middleware</a:t>
              </a:r>
            </a:p>
          </p:txBody>
        </p:sp>
        <p:sp>
          <p:nvSpPr>
            <p:cNvPr id="85" name="Rectangle 84">
              <a:extLst>
                <a:ext uri="{FF2B5EF4-FFF2-40B4-BE49-F238E27FC236}">
                  <a16:creationId xmlns:a16="http://schemas.microsoft.com/office/drawing/2014/main" id="{89302CDF-B0C6-4873-AE68-842EC160B01E}"/>
                </a:ext>
              </a:extLst>
            </p:cNvPr>
            <p:cNvSpPr/>
            <p:nvPr/>
          </p:nvSpPr>
          <p:spPr>
            <a:xfrm>
              <a:off x="1538754" y="4396907"/>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a:solidFill>
                    <a:schemeClr val="bg1">
                      <a:alpha val="99000"/>
                    </a:schemeClr>
                  </a:solidFill>
                  <a:latin typeface="Segoe UI"/>
                  <a:ea typeface="Segoe UI" pitchFamily="34" charset="0"/>
                  <a:cs typeface="Segoe UI" pitchFamily="34" charset="0"/>
                </a:rPr>
                <a:t>Virtualization</a:t>
              </a:r>
            </a:p>
          </p:txBody>
        </p:sp>
        <p:sp>
          <p:nvSpPr>
            <p:cNvPr id="86" name="Rectangle 85">
              <a:extLst>
                <a:ext uri="{FF2B5EF4-FFF2-40B4-BE49-F238E27FC236}">
                  <a16:creationId xmlns:a16="http://schemas.microsoft.com/office/drawing/2014/main" id="{D9FF86B4-8CBC-436F-B06F-5F51BF6C385F}"/>
                </a:ext>
              </a:extLst>
            </p:cNvPr>
            <p:cNvSpPr/>
            <p:nvPr/>
          </p:nvSpPr>
          <p:spPr>
            <a:xfrm>
              <a:off x="1538754" y="2887194"/>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Data</a:t>
              </a:r>
            </a:p>
          </p:txBody>
        </p:sp>
        <p:sp>
          <p:nvSpPr>
            <p:cNvPr id="87" name="Rectangle 86">
              <a:extLst>
                <a:ext uri="{FF2B5EF4-FFF2-40B4-BE49-F238E27FC236}">
                  <a16:creationId xmlns:a16="http://schemas.microsoft.com/office/drawing/2014/main" id="{1557AE46-9976-434D-8DA4-E2F2C3DB28DD}"/>
                </a:ext>
              </a:extLst>
            </p:cNvPr>
            <p:cNvSpPr/>
            <p:nvPr/>
          </p:nvSpPr>
          <p:spPr>
            <a:xfrm>
              <a:off x="1538754" y="2509766"/>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Applications</a:t>
              </a:r>
            </a:p>
          </p:txBody>
        </p:sp>
        <p:sp>
          <p:nvSpPr>
            <p:cNvPr id="88" name="Rectangle 87">
              <a:extLst>
                <a:ext uri="{FF2B5EF4-FFF2-40B4-BE49-F238E27FC236}">
                  <a16:creationId xmlns:a16="http://schemas.microsoft.com/office/drawing/2014/main" id="{8C7754F2-9B89-4C17-9535-6D4DDFA7C3AD}"/>
                </a:ext>
              </a:extLst>
            </p:cNvPr>
            <p:cNvSpPr/>
            <p:nvPr/>
          </p:nvSpPr>
          <p:spPr>
            <a:xfrm>
              <a:off x="1538754" y="3264622"/>
              <a:ext cx="1360191" cy="316170"/>
            </a:xfrm>
            <a:prstGeom prst="rect">
              <a:avLst/>
            </a:prstGeom>
            <a:solidFill>
              <a:srgbClr val="0078D4"/>
            </a:solidFill>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372">
                <a:defRPr/>
              </a:pPr>
              <a:r>
                <a:rPr lang="en-US" sz="1400" dirty="0">
                  <a:solidFill>
                    <a:schemeClr val="bg1">
                      <a:alpha val="99000"/>
                    </a:schemeClr>
                  </a:solidFill>
                  <a:latin typeface="Segoe UI"/>
                  <a:ea typeface="Segoe UI" pitchFamily="34" charset="0"/>
                  <a:cs typeface="Segoe UI" pitchFamily="34" charset="0"/>
                </a:rPr>
                <a:t>Runtime</a:t>
              </a:r>
            </a:p>
          </p:txBody>
        </p:sp>
        <p:sp>
          <p:nvSpPr>
            <p:cNvPr id="89" name="Left Brace 104">
              <a:extLst>
                <a:ext uri="{FF2B5EF4-FFF2-40B4-BE49-F238E27FC236}">
                  <a16:creationId xmlns:a16="http://schemas.microsoft.com/office/drawing/2014/main" id="{A7D966BB-F11B-4493-9A80-CB431EDEA3EF}"/>
                </a:ext>
              </a:extLst>
            </p:cNvPr>
            <p:cNvSpPr/>
            <p:nvPr/>
          </p:nvSpPr>
          <p:spPr>
            <a:xfrm flipH="1">
              <a:off x="1370734" y="2509766"/>
              <a:ext cx="45719" cy="330003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372">
                <a:defRPr/>
              </a:pPr>
              <a:endParaRPr lang="en-US" sz="1400">
                <a:solidFill>
                  <a:srgbClr val="FFFFFF"/>
                </a:solidFill>
                <a:latin typeface="Segoe UI"/>
                <a:ea typeface="Segoe UI" pitchFamily="34" charset="0"/>
                <a:cs typeface="Segoe UI" pitchFamily="34" charset="0"/>
              </a:endParaRPr>
            </a:p>
          </p:txBody>
        </p:sp>
        <p:sp>
          <p:nvSpPr>
            <p:cNvPr id="90" name="TextBox 52">
              <a:extLst>
                <a:ext uri="{FF2B5EF4-FFF2-40B4-BE49-F238E27FC236}">
                  <a16:creationId xmlns:a16="http://schemas.microsoft.com/office/drawing/2014/main" id="{2C762CBC-3D28-4EAC-93B9-17B10F41DD0F}"/>
                </a:ext>
              </a:extLst>
            </p:cNvPr>
            <p:cNvSpPr txBox="1"/>
            <p:nvPr/>
          </p:nvSpPr>
          <p:spPr>
            <a:xfrm>
              <a:off x="1052169" y="3644207"/>
              <a:ext cx="384721" cy="10535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97282" fontAlgn="base">
                <a:spcAft>
                  <a:spcPct val="0"/>
                </a:spcAft>
                <a:defRPr/>
              </a:pPr>
              <a:r>
                <a:rPr lang="en-US" sz="1300" b="1" dirty="0">
                  <a:solidFill>
                    <a:srgbClr val="FF0000">
                      <a:alpha val="99000"/>
                    </a:srgbClr>
                  </a:solidFill>
                  <a:latin typeface="Segoe UI"/>
                  <a:ea typeface="Kozuka Gothic Pro R" pitchFamily="34" charset="-128"/>
                </a:rPr>
                <a:t>You manage</a:t>
              </a:r>
            </a:p>
          </p:txBody>
        </p:sp>
      </p:grpSp>
      <p:sp>
        <p:nvSpPr>
          <p:cNvPr id="91" name="Flèche : droite 90">
            <a:extLst>
              <a:ext uri="{FF2B5EF4-FFF2-40B4-BE49-F238E27FC236}">
                <a16:creationId xmlns:a16="http://schemas.microsoft.com/office/drawing/2014/main" id="{94D415F6-3F0D-4ACD-877D-3771DD00D2B6}"/>
              </a:ext>
            </a:extLst>
          </p:cNvPr>
          <p:cNvSpPr/>
          <p:nvPr/>
        </p:nvSpPr>
        <p:spPr bwMode="auto">
          <a:xfrm>
            <a:off x="2389480" y="6130000"/>
            <a:ext cx="7065504" cy="7833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CA" sz="2000" b="1" dirty="0">
                <a:gradFill>
                  <a:gsLst>
                    <a:gs pos="40075">
                      <a:srgbClr val="FFFFFF"/>
                    </a:gs>
                    <a:gs pos="30000">
                      <a:srgbClr val="FFFFFF"/>
                    </a:gs>
                  </a:gsLst>
                  <a:lin ang="5400000" scaled="0"/>
                </a:gradFill>
              </a:rPr>
              <a:t>Architected for the Cloud – New Code to adapt</a:t>
            </a:r>
          </a:p>
        </p:txBody>
      </p:sp>
      <p:pic>
        <p:nvPicPr>
          <p:cNvPr id="63" name="Picture 6" descr="Image result for Service Bus  azure png transparent">
            <a:extLst>
              <a:ext uri="{FF2B5EF4-FFF2-40B4-BE49-F238E27FC236}">
                <a16:creationId xmlns:a16="http://schemas.microsoft.com/office/drawing/2014/main" id="{0386E897-1167-4419-8F2C-D7FF88BBCD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2996" y="4774943"/>
            <a:ext cx="513470" cy="51347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Image result for BLOB Storage  azure png transparent">
            <a:extLst>
              <a:ext uri="{FF2B5EF4-FFF2-40B4-BE49-F238E27FC236}">
                <a16:creationId xmlns:a16="http://schemas.microsoft.com/office/drawing/2014/main" id="{CA20C73A-1A27-41D4-8D27-3A5B139970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60087" y="4687136"/>
            <a:ext cx="592813" cy="59281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Redis Cache  azure png transparent">
            <a:extLst>
              <a:ext uri="{FF2B5EF4-FFF2-40B4-BE49-F238E27FC236}">
                <a16:creationId xmlns:a16="http://schemas.microsoft.com/office/drawing/2014/main" id="{B16E1370-C05F-48BA-A128-B9F534487B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76066" y="5345159"/>
            <a:ext cx="450540" cy="45054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Image result for sql database  azure png transparent">
            <a:extLst>
              <a:ext uri="{FF2B5EF4-FFF2-40B4-BE49-F238E27FC236}">
                <a16:creationId xmlns:a16="http://schemas.microsoft.com/office/drawing/2014/main" id="{88150C51-3D71-4CAC-A04D-BD66ECA2CF6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79747" y="4771078"/>
            <a:ext cx="458540" cy="48103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a:extLst>
              <a:ext uri="{FF2B5EF4-FFF2-40B4-BE49-F238E27FC236}">
                <a16:creationId xmlns:a16="http://schemas.microsoft.com/office/drawing/2014/main" id="{6A1B8EE5-1043-4A89-8225-D3D86211C5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0063" y="5375281"/>
            <a:ext cx="440024" cy="44002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6" descr="Image result for key value azure png transparent">
            <a:extLst>
              <a:ext uri="{FF2B5EF4-FFF2-40B4-BE49-F238E27FC236}">
                <a16:creationId xmlns:a16="http://schemas.microsoft.com/office/drawing/2014/main" id="{AEBBF9EE-A5FA-4DBE-BB95-CD0ABC2A5C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92654" y="5371258"/>
            <a:ext cx="825911" cy="40856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Azure Service Fabric png transparent">
            <a:extLst>
              <a:ext uri="{FF2B5EF4-FFF2-40B4-BE49-F238E27FC236}">
                <a16:creationId xmlns:a16="http://schemas.microsoft.com/office/drawing/2014/main" id="{448676C1-6386-4A36-BE0C-97BC859080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25423" y="4703639"/>
            <a:ext cx="942682" cy="4949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Azure Container Service png transparent">
            <a:extLst>
              <a:ext uri="{FF2B5EF4-FFF2-40B4-BE49-F238E27FC236}">
                <a16:creationId xmlns:a16="http://schemas.microsoft.com/office/drawing/2014/main" id="{9F71BA21-4BD1-440D-80C0-B377F4BDED5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96165" y="5222926"/>
            <a:ext cx="585457" cy="58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650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9F0AAE-50D8-43A0-B677-8F26E01A9B65}"/>
              </a:ext>
            </a:extLst>
          </p:cNvPr>
          <p:cNvSpPr>
            <a:spLocks noGrp="1"/>
          </p:cNvSpPr>
          <p:nvPr>
            <p:ph type="title"/>
          </p:nvPr>
        </p:nvSpPr>
        <p:spPr>
          <a:xfrm>
            <a:off x="588263" y="457200"/>
            <a:ext cx="11018520" cy="553998"/>
          </a:xfrm>
        </p:spPr>
        <p:txBody>
          <a:bodyPr/>
          <a:lstStyle/>
          <a:p>
            <a:r>
              <a:rPr lang="en-CA" b="1" dirty="0"/>
              <a:t>Azure Database Migration Service</a:t>
            </a:r>
          </a:p>
        </p:txBody>
      </p:sp>
      <p:grpSp>
        <p:nvGrpSpPr>
          <p:cNvPr id="2048" name="Groupe 2047">
            <a:extLst>
              <a:ext uri="{FF2B5EF4-FFF2-40B4-BE49-F238E27FC236}">
                <a16:creationId xmlns:a16="http://schemas.microsoft.com/office/drawing/2014/main" id="{20A9E987-F0BF-4ACA-B704-588511D7DE8A}"/>
              </a:ext>
            </a:extLst>
          </p:cNvPr>
          <p:cNvGrpSpPr/>
          <p:nvPr/>
        </p:nvGrpSpPr>
        <p:grpSpPr>
          <a:xfrm>
            <a:off x="1562534" y="1856880"/>
            <a:ext cx="8927429" cy="4369245"/>
            <a:chOff x="876737" y="1856880"/>
            <a:chExt cx="8927429" cy="4369245"/>
          </a:xfrm>
        </p:grpSpPr>
        <p:sp>
          <p:nvSpPr>
            <p:cNvPr id="6" name="Rectangle : coins arrondis 5">
              <a:extLst>
                <a:ext uri="{FF2B5EF4-FFF2-40B4-BE49-F238E27FC236}">
                  <a16:creationId xmlns:a16="http://schemas.microsoft.com/office/drawing/2014/main" id="{C3D20519-DAA5-484B-B781-8229A4C8372F}"/>
                </a:ext>
              </a:extLst>
            </p:cNvPr>
            <p:cNvSpPr/>
            <p:nvPr/>
          </p:nvSpPr>
          <p:spPr bwMode="auto">
            <a:xfrm>
              <a:off x="876737" y="1856880"/>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pic>
          <p:nvPicPr>
            <p:cNvPr id="8" name="Image 7">
              <a:extLst>
                <a:ext uri="{FF2B5EF4-FFF2-40B4-BE49-F238E27FC236}">
                  <a16:creationId xmlns:a16="http://schemas.microsoft.com/office/drawing/2014/main" id="{F11C838B-6D32-4F56-B4D2-6769A9074D77}"/>
                </a:ext>
              </a:extLst>
            </p:cNvPr>
            <p:cNvPicPr>
              <a:picLocks noChangeAspect="1"/>
            </p:cNvPicPr>
            <p:nvPr/>
          </p:nvPicPr>
          <p:blipFill>
            <a:blip r:embed="rId2"/>
            <a:stretch>
              <a:fillRect/>
            </a:stretch>
          </p:blipFill>
          <p:spPr>
            <a:xfrm>
              <a:off x="2096603" y="2424570"/>
              <a:ext cx="662696" cy="662696"/>
            </a:xfrm>
            <a:prstGeom prst="rect">
              <a:avLst/>
            </a:prstGeom>
          </p:spPr>
        </p:pic>
        <p:sp>
          <p:nvSpPr>
            <p:cNvPr id="9" name="Rectangle 8">
              <a:extLst>
                <a:ext uri="{FF2B5EF4-FFF2-40B4-BE49-F238E27FC236}">
                  <a16:creationId xmlns:a16="http://schemas.microsoft.com/office/drawing/2014/main" id="{718CA97B-C2EC-4FD6-A791-ACC0783BC867}"/>
                </a:ext>
              </a:extLst>
            </p:cNvPr>
            <p:cNvSpPr/>
            <p:nvPr/>
          </p:nvSpPr>
          <p:spPr>
            <a:xfrm>
              <a:off x="1694787" y="2089889"/>
              <a:ext cx="1427763" cy="343299"/>
            </a:xfrm>
            <a:prstGeom prst="rect">
              <a:avLst/>
            </a:prstGeom>
          </p:spPr>
          <p:txBody>
            <a:bodyPr wrap="none">
              <a:spAutoFit/>
            </a:bodyPr>
            <a:lstStyle/>
            <a:p>
              <a:pPr defTabSz="932418">
                <a:defRPr/>
              </a:pPr>
              <a:r>
                <a:rPr lang="en-US" sz="1631" b="1" dirty="0">
                  <a:solidFill>
                    <a:prstClr val="black"/>
                  </a:solidFill>
                  <a:latin typeface="Segoe UI" panose="020B0502040204020203" pitchFamily="34" charset="0"/>
                  <a:cs typeface="Segoe UI" panose="020B0502040204020203" pitchFamily="34" charset="0"/>
                </a:rPr>
                <a:t>On-Premises</a:t>
              </a:r>
            </a:p>
          </p:txBody>
        </p:sp>
        <p:sp>
          <p:nvSpPr>
            <p:cNvPr id="13" name="Rectangle 12">
              <a:extLst>
                <a:ext uri="{FF2B5EF4-FFF2-40B4-BE49-F238E27FC236}">
                  <a16:creationId xmlns:a16="http://schemas.microsoft.com/office/drawing/2014/main" id="{10413D0B-9C33-470C-A66C-F58612A0EF79}"/>
                </a:ext>
              </a:extLst>
            </p:cNvPr>
            <p:cNvSpPr/>
            <p:nvPr/>
          </p:nvSpPr>
          <p:spPr bwMode="auto">
            <a:xfrm>
              <a:off x="1350186" y="5659520"/>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latin typeface="Segoe UI"/>
                  <a:cs typeface="Segoe UI Light" pitchFamily="34" charset="0"/>
                </a:rPr>
                <a:t>SGBDR Or NoSQL</a:t>
              </a:r>
              <a:endParaRPr lang="en-US" sz="1400" kern="0" dirty="0">
                <a:gradFill>
                  <a:gsLst>
                    <a:gs pos="0">
                      <a:srgbClr val="FFFFFF"/>
                    </a:gs>
                    <a:gs pos="100000">
                      <a:srgbClr val="FFFFFF"/>
                    </a:gs>
                  </a:gsLst>
                  <a:lin ang="5400000" scaled="0"/>
                </a:gradFill>
                <a:latin typeface="Segoe UI"/>
                <a:cs typeface="Segoe UI Light" pitchFamily="34" charset="0"/>
              </a:endParaRPr>
            </a:p>
          </p:txBody>
        </p:sp>
        <p:sp>
          <p:nvSpPr>
            <p:cNvPr id="20" name="Rectangle : coins arrondis 19">
              <a:extLst>
                <a:ext uri="{FF2B5EF4-FFF2-40B4-BE49-F238E27FC236}">
                  <a16:creationId xmlns:a16="http://schemas.microsoft.com/office/drawing/2014/main" id="{F850B59E-827B-429D-AE3C-3D9F3270BB3E}"/>
                </a:ext>
              </a:extLst>
            </p:cNvPr>
            <p:cNvSpPr/>
            <p:nvPr/>
          </p:nvSpPr>
          <p:spPr bwMode="auto">
            <a:xfrm>
              <a:off x="6740302" y="1902945"/>
              <a:ext cx="3063864" cy="4323180"/>
            </a:xfrm>
            <a:prstGeom prst="roundRect">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defTabSz="932418">
                <a:defRPr/>
              </a:pPr>
              <a:endParaRPr lang="en-US" sz="1600" dirty="0">
                <a:solidFill>
                  <a:prstClr val="black"/>
                </a:solidFill>
                <a:latin typeface="Segoe UI" panose="020B0502040204020203" pitchFamily="34" charset="0"/>
                <a:cs typeface="Segoe UI" panose="020B0502040204020203" pitchFamily="34" charset="0"/>
              </a:endParaRPr>
            </a:p>
          </p:txBody>
        </p:sp>
        <p:pic>
          <p:nvPicPr>
            <p:cNvPr id="23" name="Picture 2" descr="Image result for &quot;SQL Server&quot; icon">
              <a:extLst>
                <a:ext uri="{FF2B5EF4-FFF2-40B4-BE49-F238E27FC236}">
                  <a16:creationId xmlns:a16="http://schemas.microsoft.com/office/drawing/2014/main" id="{2095CAAA-8553-46EC-BF8E-FB590CDBC9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47" r="28533"/>
            <a:stretch/>
          </p:blipFill>
          <p:spPr bwMode="auto">
            <a:xfrm>
              <a:off x="8388342" y="3299792"/>
              <a:ext cx="567738" cy="69935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F950740-7A49-4118-AA16-996B8135CE6B}"/>
                </a:ext>
              </a:extLst>
            </p:cNvPr>
            <p:cNvSpPr/>
            <p:nvPr/>
          </p:nvSpPr>
          <p:spPr>
            <a:xfrm>
              <a:off x="7067065" y="2119210"/>
              <a:ext cx="2489330" cy="369332"/>
            </a:xfrm>
            <a:prstGeom prst="rect">
              <a:avLst/>
            </a:prstGeom>
          </p:spPr>
          <p:txBody>
            <a:bodyPr wrap="square">
              <a:spAutoFit/>
            </a:bodyPr>
            <a:lstStyle/>
            <a:p>
              <a:pPr algn="ctr" defTabSz="932418">
                <a:defRPr/>
              </a:pPr>
              <a:r>
                <a:rPr lang="en-US" sz="1800" b="1" dirty="0">
                  <a:solidFill>
                    <a:prstClr val="black"/>
                  </a:solidFill>
                  <a:latin typeface="Segoe UI" panose="020B0502040204020203" pitchFamily="34" charset="0"/>
                  <a:cs typeface="Segoe UI" panose="020B0502040204020203" pitchFamily="34" charset="0"/>
                </a:rPr>
                <a:t>Microsoft Azure</a:t>
              </a:r>
            </a:p>
          </p:txBody>
        </p:sp>
        <p:sp>
          <p:nvSpPr>
            <p:cNvPr id="26" name="Rectangle 25">
              <a:extLst>
                <a:ext uri="{FF2B5EF4-FFF2-40B4-BE49-F238E27FC236}">
                  <a16:creationId xmlns:a16="http://schemas.microsoft.com/office/drawing/2014/main" id="{8770813D-1064-4AE2-BD5F-37882321C4BF}"/>
                </a:ext>
              </a:extLst>
            </p:cNvPr>
            <p:cNvSpPr/>
            <p:nvPr/>
          </p:nvSpPr>
          <p:spPr bwMode="auto">
            <a:xfrm>
              <a:off x="7191409" y="5640977"/>
              <a:ext cx="2188390" cy="36267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699313">
                <a:defRPr/>
              </a:pPr>
              <a:r>
                <a:rPr lang="en-US" sz="1400" b="1" kern="0" dirty="0">
                  <a:gradFill>
                    <a:gsLst>
                      <a:gs pos="0">
                        <a:srgbClr val="FFFFFF"/>
                      </a:gs>
                      <a:gs pos="100000">
                        <a:srgbClr val="FFFFFF"/>
                      </a:gs>
                    </a:gsLst>
                    <a:lin ang="5400000" scaled="0"/>
                  </a:gradFill>
                  <a:cs typeface="Segoe UI Light" pitchFamily="34" charset="0"/>
                </a:rPr>
                <a:t>Azure Database </a:t>
              </a:r>
              <a:endParaRPr lang="en-US" sz="1400" kern="0" dirty="0">
                <a:gradFill>
                  <a:gsLst>
                    <a:gs pos="0">
                      <a:srgbClr val="FFFFFF"/>
                    </a:gs>
                    <a:gs pos="100000">
                      <a:srgbClr val="FFFFFF"/>
                    </a:gs>
                  </a:gsLst>
                  <a:lin ang="5400000" scaled="0"/>
                </a:gradFill>
                <a:latin typeface="Segoe UI"/>
                <a:cs typeface="Segoe UI Light" pitchFamily="34" charset="0"/>
              </a:endParaRPr>
            </a:p>
          </p:txBody>
        </p:sp>
        <p:pic>
          <p:nvPicPr>
            <p:cNvPr id="2050" name="Picture 2" descr="Image result for sql server png transparent">
              <a:extLst>
                <a:ext uri="{FF2B5EF4-FFF2-40B4-BE49-F238E27FC236}">
                  <a16:creationId xmlns:a16="http://schemas.microsoft.com/office/drawing/2014/main" id="{FE714F0A-6D32-49FA-96EE-FB05DE31B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250" y="3106001"/>
              <a:ext cx="1854534" cy="4619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png transparent">
              <a:extLst>
                <a:ext uri="{FF2B5EF4-FFF2-40B4-BE49-F238E27FC236}">
                  <a16:creationId xmlns:a16="http://schemas.microsoft.com/office/drawing/2014/main" id="{77D0A9D1-4B78-4E61-A087-FFA0DEF05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130" y="3627470"/>
              <a:ext cx="1992740" cy="4688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ysql png transparent">
              <a:extLst>
                <a:ext uri="{FF2B5EF4-FFF2-40B4-BE49-F238E27FC236}">
                  <a16:creationId xmlns:a16="http://schemas.microsoft.com/office/drawing/2014/main" id="{FA387E3D-9EFE-4BD5-8EC9-04D23B39DF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618" y="4149833"/>
              <a:ext cx="1307949" cy="67645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ostgresql png transparent">
              <a:extLst>
                <a:ext uri="{FF2B5EF4-FFF2-40B4-BE49-F238E27FC236}">
                  <a16:creationId xmlns:a16="http://schemas.microsoft.com/office/drawing/2014/main" id="{AFA751D5-6AE0-42BB-98C9-5E777F9C7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715" y="4041792"/>
              <a:ext cx="919563" cy="10225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ongodb png transparent">
              <a:extLst>
                <a:ext uri="{FF2B5EF4-FFF2-40B4-BE49-F238E27FC236}">
                  <a16:creationId xmlns:a16="http://schemas.microsoft.com/office/drawing/2014/main" id="{05D0A856-EFCB-4A93-B2BF-77B100C13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0190" y="4789796"/>
              <a:ext cx="2075931" cy="904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ql server azure png">
              <a:extLst>
                <a:ext uri="{FF2B5EF4-FFF2-40B4-BE49-F238E27FC236}">
                  <a16:creationId xmlns:a16="http://schemas.microsoft.com/office/drawing/2014/main" id="{AE3EF9C4-EDE7-40A8-BB5A-63EF9E8A91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5705" y="2514998"/>
              <a:ext cx="772050" cy="7720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mysql azure png">
              <a:extLst>
                <a:ext uri="{FF2B5EF4-FFF2-40B4-BE49-F238E27FC236}">
                  <a16:creationId xmlns:a16="http://schemas.microsoft.com/office/drawing/2014/main" id="{791E95BA-581F-466B-B338-7457AFA257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1409" y="3268451"/>
              <a:ext cx="1367692" cy="71803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postgresql azure png">
              <a:extLst>
                <a:ext uri="{FF2B5EF4-FFF2-40B4-BE49-F238E27FC236}">
                  <a16:creationId xmlns:a16="http://schemas.microsoft.com/office/drawing/2014/main" id="{BE1E7EE5-78E3-4BD3-937D-6A77F8B0A1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388" y="4054135"/>
              <a:ext cx="1367692" cy="71803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cosmosdb azure png">
              <a:extLst>
                <a:ext uri="{FF2B5EF4-FFF2-40B4-BE49-F238E27FC236}">
                  <a16:creationId xmlns:a16="http://schemas.microsoft.com/office/drawing/2014/main" id="{F3B7FFBD-E8CB-4C2E-9FB8-C4FDB5C166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4191" y="4782074"/>
              <a:ext cx="1596085" cy="83794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Azure Database Migration Service  png">
              <a:extLst>
                <a:ext uri="{FF2B5EF4-FFF2-40B4-BE49-F238E27FC236}">
                  <a16:creationId xmlns:a16="http://schemas.microsoft.com/office/drawing/2014/main" id="{E9309A8E-F687-4A4E-958C-9B006C4074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4998" y="3407989"/>
              <a:ext cx="1870857" cy="9822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51338DA1-D5DD-476D-B56D-C4FC3C77F967}"/>
                </a:ext>
              </a:extLst>
            </p:cNvPr>
            <p:cNvSpPr/>
            <p:nvPr/>
          </p:nvSpPr>
          <p:spPr>
            <a:xfrm>
              <a:off x="5451700" y="4419040"/>
              <a:ext cx="1174406" cy="954107"/>
            </a:xfrm>
            <a:prstGeom prst="rect">
              <a:avLst/>
            </a:prstGeom>
          </p:spPr>
          <p:txBody>
            <a:bodyPr wrap="square">
              <a:spAutoFit/>
            </a:bodyPr>
            <a:lstStyle/>
            <a:p>
              <a:pPr algn="ctr"/>
              <a:r>
                <a:rPr lang="en-CA" sz="1400" dirty="0"/>
                <a:t>Azure Database Migration Service</a:t>
              </a:r>
            </a:p>
          </p:txBody>
        </p:sp>
        <p:pic>
          <p:nvPicPr>
            <p:cNvPr id="30" name="Image 29" descr="Une image contenant graphiques vectoriels&#10;&#10;Description générée automatiquement">
              <a:extLst>
                <a:ext uri="{FF2B5EF4-FFF2-40B4-BE49-F238E27FC236}">
                  <a16:creationId xmlns:a16="http://schemas.microsoft.com/office/drawing/2014/main" id="{7CE4DD8B-899D-4E65-AD81-0DF76E04FA40}"/>
                </a:ext>
              </a:extLst>
            </p:cNvPr>
            <p:cNvPicPr>
              <a:picLocks noChangeAspect="1"/>
            </p:cNvPicPr>
            <p:nvPr/>
          </p:nvPicPr>
          <p:blipFill>
            <a:blip r:embed="rId14"/>
            <a:stretch>
              <a:fillRect/>
            </a:stretch>
          </p:blipFill>
          <p:spPr>
            <a:xfrm>
              <a:off x="4147209" y="3530666"/>
              <a:ext cx="833594" cy="833594"/>
            </a:xfrm>
            <a:prstGeom prst="rect">
              <a:avLst/>
            </a:prstGeom>
          </p:spPr>
        </p:pic>
        <p:sp>
          <p:nvSpPr>
            <p:cNvPr id="42" name="Rectangle 41">
              <a:extLst>
                <a:ext uri="{FF2B5EF4-FFF2-40B4-BE49-F238E27FC236}">
                  <a16:creationId xmlns:a16="http://schemas.microsoft.com/office/drawing/2014/main" id="{DBAA4952-B970-4D22-8C29-49091E7FD27A}"/>
                </a:ext>
              </a:extLst>
            </p:cNvPr>
            <p:cNvSpPr/>
            <p:nvPr/>
          </p:nvSpPr>
          <p:spPr>
            <a:xfrm>
              <a:off x="4065693" y="4413154"/>
              <a:ext cx="1174406" cy="738664"/>
            </a:xfrm>
            <a:prstGeom prst="rect">
              <a:avLst/>
            </a:prstGeom>
          </p:spPr>
          <p:txBody>
            <a:bodyPr wrap="square">
              <a:spAutoFit/>
            </a:bodyPr>
            <a:lstStyle/>
            <a:p>
              <a:pPr algn="ctr"/>
              <a:r>
                <a:rPr lang="en-CA" sz="1400" dirty="0"/>
                <a:t>Assessment</a:t>
              </a:r>
            </a:p>
            <a:p>
              <a:pPr algn="ctr"/>
              <a:r>
                <a:rPr lang="fr-CA" sz="1400" dirty="0"/>
                <a:t>S</a:t>
              </a:r>
              <a:r>
                <a:rPr lang="en-CA" sz="1400" dirty="0"/>
                <a:t>SMA &amp; DMA</a:t>
              </a:r>
            </a:p>
          </p:txBody>
        </p:sp>
        <p:sp>
          <p:nvSpPr>
            <p:cNvPr id="31" name="Flèche : droite rayée 30">
              <a:extLst>
                <a:ext uri="{FF2B5EF4-FFF2-40B4-BE49-F238E27FC236}">
                  <a16:creationId xmlns:a16="http://schemas.microsoft.com/office/drawing/2014/main" id="{D30E5633-5660-49DC-B3DF-1979CDE56090}"/>
                </a:ext>
              </a:extLst>
            </p:cNvPr>
            <p:cNvSpPr/>
            <p:nvPr/>
          </p:nvSpPr>
          <p:spPr bwMode="auto">
            <a:xfrm>
              <a:off x="4065694" y="2303876"/>
              <a:ext cx="2426838" cy="738664"/>
            </a:xfrm>
            <a:prstGeom prst="stripedRightArrow">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CA"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1270340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F7C3162-8BFA-44F5-925D-5A4E2B2470C9}"/>
              </a:ext>
            </a:extLst>
          </p:cNvPr>
          <p:cNvSpPr>
            <a:spLocks noGrp="1"/>
          </p:cNvSpPr>
          <p:nvPr>
            <p:ph type="title"/>
          </p:nvPr>
        </p:nvSpPr>
        <p:spPr/>
        <p:txBody>
          <a:bodyPr/>
          <a:lstStyle/>
          <a:p>
            <a:r>
              <a:rPr lang="en-CA" dirty="0"/>
              <a:t>.NET migration alternative and choice</a:t>
            </a:r>
          </a:p>
        </p:txBody>
      </p:sp>
      <p:sp>
        <p:nvSpPr>
          <p:cNvPr id="5" name="Rectangle : coins arrondis 4">
            <a:extLst>
              <a:ext uri="{FF2B5EF4-FFF2-40B4-BE49-F238E27FC236}">
                <a16:creationId xmlns:a16="http://schemas.microsoft.com/office/drawing/2014/main" id="{416BB227-811E-4A69-83D9-49D1D88B237F}"/>
              </a:ext>
            </a:extLst>
          </p:cNvPr>
          <p:cNvSpPr/>
          <p:nvPr/>
        </p:nvSpPr>
        <p:spPr bwMode="auto">
          <a:xfrm>
            <a:off x="179878" y="1225536"/>
            <a:ext cx="2529523" cy="543937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676B3276-0BAC-481E-950D-726889DD8758}"/>
              </a:ext>
            </a:extLst>
          </p:cNvPr>
          <p:cNvSpPr/>
          <p:nvPr/>
        </p:nvSpPr>
        <p:spPr bwMode="auto">
          <a:xfrm>
            <a:off x="341524" y="1396400"/>
            <a:ext cx="2190072" cy="55084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fr-CA" sz="1800" dirty="0">
                <a:gradFill>
                  <a:gsLst>
                    <a:gs pos="0">
                      <a:srgbClr val="FFFFFF"/>
                    </a:gs>
                    <a:gs pos="100000">
                      <a:srgbClr val="FFFFFF"/>
                    </a:gs>
                  </a:gsLst>
                  <a:lin ang="5400000" scaled="0"/>
                </a:gradFill>
                <a:ea typeface="Segoe UI" pitchFamily="34" charset="0"/>
                <a:cs typeface="Segoe UI" pitchFamily="34" charset="0"/>
              </a:rPr>
              <a:t>.NET Application</a:t>
            </a:r>
            <a:endParaRPr lang="en-CA"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1E0057F-D268-4BD9-B3F1-A00BBE62AB05}"/>
              </a:ext>
            </a:extLst>
          </p:cNvPr>
          <p:cNvSpPr/>
          <p:nvPr/>
        </p:nvSpPr>
        <p:spPr bwMode="auto">
          <a:xfrm>
            <a:off x="341525" y="2064447"/>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MVC App</a:t>
            </a:r>
            <a:endParaRPr lang="en-CA" sz="1800" b="1" dirty="0" err="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C39AB8-21A3-4E55-9FD2-564D5625D524}"/>
              </a:ext>
            </a:extLst>
          </p:cNvPr>
          <p:cNvSpPr/>
          <p:nvPr/>
        </p:nvSpPr>
        <p:spPr bwMode="auto">
          <a:xfrm>
            <a:off x="341524" y="2786153"/>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Forms App</a:t>
            </a:r>
            <a:endParaRPr lang="en-CA" sz="1800" b="1" dirty="0" err="1">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7A35B65-04B0-472E-BE42-D950FCEA55EF}"/>
              </a:ext>
            </a:extLst>
          </p:cNvPr>
          <p:cNvSpPr/>
          <p:nvPr/>
        </p:nvSpPr>
        <p:spPr bwMode="auto">
          <a:xfrm>
            <a:off x="341524" y="3549533"/>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API service</a:t>
            </a:r>
            <a:endParaRPr lang="en-CA" sz="1800" b="1" dirty="0" err="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0F80594-309A-4249-BCAB-7F6E62852A2F}"/>
              </a:ext>
            </a:extLst>
          </p:cNvPr>
          <p:cNvSpPr/>
          <p:nvPr/>
        </p:nvSpPr>
        <p:spPr bwMode="auto">
          <a:xfrm>
            <a:off x="341523" y="426793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err="1">
                <a:solidFill>
                  <a:schemeClr val="tx1"/>
                </a:solidFill>
                <a:ea typeface="Segoe UI" pitchFamily="34" charset="0"/>
                <a:cs typeface="Segoe UI" pitchFamily="34" charset="0"/>
              </a:rPr>
              <a:t>SignalR</a:t>
            </a:r>
            <a:r>
              <a:rPr lang="fr-CA" sz="1800" b="1" dirty="0">
                <a:solidFill>
                  <a:schemeClr val="tx1"/>
                </a:solidFill>
                <a:ea typeface="Segoe UI" pitchFamily="34" charset="0"/>
                <a:cs typeface="Segoe UI" pitchFamily="34" charset="0"/>
              </a:rPr>
              <a:t> service</a:t>
            </a:r>
            <a:endParaRPr lang="en-CA" sz="1800" b="1" dirty="0" err="1">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C9D06FA-CD8F-4225-BAB7-DF56FFCAEEAA}"/>
              </a:ext>
            </a:extLst>
          </p:cNvPr>
          <p:cNvSpPr/>
          <p:nvPr/>
        </p:nvSpPr>
        <p:spPr bwMode="auto">
          <a:xfrm>
            <a:off x="341523" y="5031314"/>
            <a:ext cx="2190070"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Web Pages App</a:t>
            </a:r>
            <a:endParaRPr lang="en-CA" sz="1800" b="1" dirty="0" err="1">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10E506A-EAD6-43C4-9F9E-3C3569274043}"/>
              </a:ext>
            </a:extLst>
          </p:cNvPr>
          <p:cNvSpPr/>
          <p:nvPr/>
        </p:nvSpPr>
        <p:spPr bwMode="auto">
          <a:xfrm>
            <a:off x="341523" y="5794694"/>
            <a:ext cx="2190069" cy="62796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1800" b="1" dirty="0">
                <a:solidFill>
                  <a:schemeClr val="tx1"/>
                </a:solidFill>
                <a:ea typeface="Segoe UI" pitchFamily="34" charset="0"/>
                <a:cs typeface="Segoe UI" pitchFamily="34" charset="0"/>
              </a:rPr>
              <a:t>WCF service</a:t>
            </a:r>
            <a:endParaRPr lang="en-CA" sz="1800" b="1" dirty="0" err="1">
              <a:solidFill>
                <a:schemeClr val="tx1"/>
              </a:solidFill>
              <a:ea typeface="Segoe UI" pitchFamily="34" charset="0"/>
              <a:cs typeface="Segoe UI" pitchFamily="34" charset="0"/>
            </a:endParaRPr>
          </a:p>
        </p:txBody>
      </p:sp>
      <p:sp>
        <p:nvSpPr>
          <p:cNvPr id="14" name="Organigramme : Décision 13">
            <a:extLst>
              <a:ext uri="{FF2B5EF4-FFF2-40B4-BE49-F238E27FC236}">
                <a16:creationId xmlns:a16="http://schemas.microsoft.com/office/drawing/2014/main" id="{B8C910CE-5F7E-41FC-9490-A65241E35AC8}"/>
              </a:ext>
            </a:extLst>
          </p:cNvPr>
          <p:cNvSpPr/>
          <p:nvPr/>
        </p:nvSpPr>
        <p:spPr bwMode="auto">
          <a:xfrm rot="16200000">
            <a:off x="4230421" y="4293010"/>
            <a:ext cx="3731160" cy="992543"/>
          </a:xfrm>
          <a:prstGeom prst="flowChartDecision">
            <a:avLst/>
          </a:prstGeom>
          <a:solidFill>
            <a:schemeClr val="accent2"/>
          </a:solidFill>
          <a:ln w="0" cap="rnd">
            <a:beve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fr-CA" sz="1600" b="1" dirty="0">
                <a:solidFill>
                  <a:schemeClr val="bg1"/>
                </a:solidFill>
                <a:cs typeface="Segoe UI" pitchFamily="34" charset="0"/>
              </a:rPr>
              <a:t>Migration Process?</a:t>
            </a:r>
            <a:r>
              <a:rPr lang="fr-CA" sz="1200" b="1" dirty="0">
                <a:solidFill>
                  <a:schemeClr val="bg1"/>
                </a:solidFill>
                <a:ea typeface="Segoe UI" pitchFamily="34" charset="0"/>
                <a:cs typeface="Segoe UI" pitchFamily="34" charset="0"/>
              </a:rPr>
              <a:t> </a:t>
            </a:r>
            <a:endParaRPr lang="en-CA" sz="1200" b="1" dirty="0">
              <a:solidFill>
                <a:schemeClr val="bg1"/>
              </a:solidFill>
              <a:ea typeface="Segoe UI" pitchFamily="34" charset="0"/>
              <a:cs typeface="Segoe UI" pitchFamily="34" charset="0"/>
            </a:endParaRPr>
          </a:p>
        </p:txBody>
      </p:sp>
      <p:pic>
        <p:nvPicPr>
          <p:cNvPr id="16" name="Image 15">
            <a:extLst>
              <a:ext uri="{FF2B5EF4-FFF2-40B4-BE49-F238E27FC236}">
                <a16:creationId xmlns:a16="http://schemas.microsoft.com/office/drawing/2014/main" id="{709E548A-94AC-4A4F-BCA2-9829EF2D3E32}"/>
              </a:ext>
            </a:extLst>
          </p:cNvPr>
          <p:cNvPicPr>
            <a:picLocks noChangeAspect="1"/>
          </p:cNvPicPr>
          <p:nvPr/>
        </p:nvPicPr>
        <p:blipFill>
          <a:blip r:embed="rId3"/>
          <a:stretch>
            <a:fillRect/>
          </a:stretch>
        </p:blipFill>
        <p:spPr>
          <a:xfrm>
            <a:off x="5742830" y="1612255"/>
            <a:ext cx="992543" cy="992543"/>
          </a:xfrm>
          <a:prstGeom prst="rect">
            <a:avLst/>
          </a:prstGeom>
        </p:spPr>
      </p:pic>
      <p:pic>
        <p:nvPicPr>
          <p:cNvPr id="18" name="Image 17">
            <a:extLst>
              <a:ext uri="{FF2B5EF4-FFF2-40B4-BE49-F238E27FC236}">
                <a16:creationId xmlns:a16="http://schemas.microsoft.com/office/drawing/2014/main" id="{1A825148-DC09-44D9-926F-2840897E92EC}"/>
              </a:ext>
            </a:extLst>
          </p:cNvPr>
          <p:cNvPicPr>
            <a:picLocks noChangeAspect="1"/>
          </p:cNvPicPr>
          <p:nvPr/>
        </p:nvPicPr>
        <p:blipFill>
          <a:blip r:embed="rId4"/>
          <a:stretch>
            <a:fillRect/>
          </a:stretch>
        </p:blipFill>
        <p:spPr>
          <a:xfrm>
            <a:off x="9867207" y="1568175"/>
            <a:ext cx="1036623" cy="1036623"/>
          </a:xfrm>
          <a:prstGeom prst="rect">
            <a:avLst/>
          </a:prstGeom>
        </p:spPr>
      </p:pic>
      <p:pic>
        <p:nvPicPr>
          <p:cNvPr id="19" name="Image 18">
            <a:extLst>
              <a:ext uri="{FF2B5EF4-FFF2-40B4-BE49-F238E27FC236}">
                <a16:creationId xmlns:a16="http://schemas.microsoft.com/office/drawing/2014/main" id="{ADD88F05-55C3-46E7-833A-B6872C1875A1}"/>
              </a:ext>
            </a:extLst>
          </p:cNvPr>
          <p:cNvPicPr>
            <a:picLocks noChangeAspect="1"/>
          </p:cNvPicPr>
          <p:nvPr/>
        </p:nvPicPr>
        <p:blipFill>
          <a:blip r:embed="rId5"/>
          <a:stretch>
            <a:fillRect/>
          </a:stretch>
        </p:blipFill>
        <p:spPr>
          <a:xfrm>
            <a:off x="9678109" y="5378249"/>
            <a:ext cx="1632085" cy="1396450"/>
          </a:xfrm>
          <a:prstGeom prst="rect">
            <a:avLst/>
          </a:prstGeom>
        </p:spPr>
      </p:pic>
      <p:sp>
        <p:nvSpPr>
          <p:cNvPr id="21" name="ZoneTexte 20">
            <a:extLst>
              <a:ext uri="{FF2B5EF4-FFF2-40B4-BE49-F238E27FC236}">
                <a16:creationId xmlns:a16="http://schemas.microsoft.com/office/drawing/2014/main" id="{A4EE1BF1-EB06-4B10-BD1A-34ED66564918}"/>
              </a:ext>
            </a:extLst>
          </p:cNvPr>
          <p:cNvSpPr txBox="1"/>
          <p:nvPr/>
        </p:nvSpPr>
        <p:spPr>
          <a:xfrm>
            <a:off x="5206542" y="1189743"/>
            <a:ext cx="2211759" cy="307777"/>
          </a:xfrm>
          <a:prstGeom prst="rect">
            <a:avLst/>
          </a:prstGeom>
          <a:noFill/>
        </p:spPr>
        <p:txBody>
          <a:bodyPr wrap="none" lIns="0" tIns="0" rIns="0" bIns="0" rtlCol="0">
            <a:spAutoFit/>
          </a:bodyPr>
          <a:lstStyle/>
          <a:p>
            <a:pPr algn="l"/>
            <a:r>
              <a:rPr lang="fr-CA" sz="2000" b="1" dirty="0">
                <a:solidFill>
                  <a:srgbClr val="0079D6"/>
                </a:solidFill>
              </a:rPr>
              <a:t>Azure App Service</a:t>
            </a:r>
            <a:endParaRPr lang="en-CA" sz="2000" b="1" dirty="0" err="1">
              <a:solidFill>
                <a:srgbClr val="0079D6"/>
              </a:solidFill>
            </a:endParaRPr>
          </a:p>
        </p:txBody>
      </p:sp>
      <p:cxnSp>
        <p:nvCxnSpPr>
          <p:cNvPr id="23" name="Connecteur droit avec flèche 22">
            <a:extLst>
              <a:ext uri="{FF2B5EF4-FFF2-40B4-BE49-F238E27FC236}">
                <a16:creationId xmlns:a16="http://schemas.microsoft.com/office/drawing/2014/main" id="{F55E378D-C4B6-4EEC-A4D4-12F70911695B}"/>
              </a:ext>
            </a:extLst>
          </p:cNvPr>
          <p:cNvCxnSpPr>
            <a:cxnSpLocks/>
            <a:stCxn id="64" idx="2"/>
            <a:endCxn id="16" idx="1"/>
          </p:cNvCxnSpPr>
          <p:nvPr/>
        </p:nvCxnSpPr>
        <p:spPr>
          <a:xfrm flipV="1">
            <a:off x="4000707" y="2108527"/>
            <a:ext cx="1742123" cy="16791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F37A0113-8A55-47D1-9CB5-C6B2A7F7A6E5}"/>
              </a:ext>
            </a:extLst>
          </p:cNvPr>
          <p:cNvCxnSpPr>
            <a:cxnSpLocks/>
            <a:stCxn id="14" idx="2"/>
            <a:endCxn id="18" idx="1"/>
          </p:cNvCxnSpPr>
          <p:nvPr/>
        </p:nvCxnSpPr>
        <p:spPr>
          <a:xfrm flipV="1">
            <a:off x="6592273" y="2086487"/>
            <a:ext cx="3274934" cy="27027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FDEA16BA-3E47-486C-9702-67B9ED5FA04B}"/>
              </a:ext>
            </a:extLst>
          </p:cNvPr>
          <p:cNvCxnSpPr>
            <a:cxnSpLocks/>
            <a:stCxn id="64" idx="2"/>
            <a:endCxn id="14" idx="0"/>
          </p:cNvCxnSpPr>
          <p:nvPr/>
        </p:nvCxnSpPr>
        <p:spPr>
          <a:xfrm>
            <a:off x="4000707" y="3787648"/>
            <a:ext cx="1599023" cy="10016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44A9A612-7D94-4F65-A864-3D0923959C95}"/>
              </a:ext>
            </a:extLst>
          </p:cNvPr>
          <p:cNvCxnSpPr>
            <a:cxnSpLocks/>
            <a:stCxn id="14" idx="2"/>
            <a:endCxn id="19" idx="1"/>
          </p:cNvCxnSpPr>
          <p:nvPr/>
        </p:nvCxnSpPr>
        <p:spPr>
          <a:xfrm>
            <a:off x="6592273" y="4789282"/>
            <a:ext cx="3085836" cy="12871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FB701D87-0E50-4C91-9A3E-BA02D462A7D1}"/>
              </a:ext>
            </a:extLst>
          </p:cNvPr>
          <p:cNvSpPr txBox="1"/>
          <p:nvPr/>
        </p:nvSpPr>
        <p:spPr>
          <a:xfrm>
            <a:off x="9276790" y="1199348"/>
            <a:ext cx="2800382" cy="307777"/>
          </a:xfrm>
          <a:prstGeom prst="rect">
            <a:avLst/>
          </a:prstGeom>
          <a:noFill/>
        </p:spPr>
        <p:txBody>
          <a:bodyPr wrap="none" lIns="0" tIns="0" rIns="0" bIns="0" rtlCol="0">
            <a:spAutoFit/>
          </a:bodyPr>
          <a:lstStyle/>
          <a:p>
            <a:pPr algn="l"/>
            <a:r>
              <a:rPr lang="fr-CA" sz="2000" b="1" dirty="0">
                <a:solidFill>
                  <a:srgbClr val="0079D6"/>
                </a:solidFill>
              </a:rPr>
              <a:t>Azure Virtual Machines</a:t>
            </a:r>
            <a:endParaRPr lang="en-CA" sz="2000" b="1" dirty="0" err="1">
              <a:solidFill>
                <a:srgbClr val="0079D6"/>
              </a:solidFill>
            </a:endParaRPr>
          </a:p>
        </p:txBody>
      </p:sp>
      <p:sp>
        <p:nvSpPr>
          <p:cNvPr id="59" name="ZoneTexte 58">
            <a:extLst>
              <a:ext uri="{FF2B5EF4-FFF2-40B4-BE49-F238E27FC236}">
                <a16:creationId xmlns:a16="http://schemas.microsoft.com/office/drawing/2014/main" id="{5E98C3BD-3903-4A08-9C09-CB6C1EABE830}"/>
              </a:ext>
            </a:extLst>
          </p:cNvPr>
          <p:cNvSpPr txBox="1"/>
          <p:nvPr/>
        </p:nvSpPr>
        <p:spPr>
          <a:xfrm>
            <a:off x="7897041" y="3709625"/>
            <a:ext cx="4251049" cy="318922"/>
          </a:xfrm>
          <a:prstGeom prst="rect">
            <a:avLst/>
          </a:prstGeom>
          <a:solidFill>
            <a:schemeClr val="bg1"/>
          </a:solidFill>
          <a:ln>
            <a:solidFill>
              <a:schemeClr val="tx1"/>
            </a:solidFill>
          </a:ln>
        </p:spPr>
        <p:txBody>
          <a:bodyPr wrap="square" lIns="0" tIns="0" rIns="0" bIns="0" rtlCol="0">
            <a:spAutoFit/>
          </a:bodyPr>
          <a:lstStyle/>
          <a:p>
            <a:pPr algn="l"/>
            <a:r>
              <a:rPr lang="fr-CA" sz="2000" dirty="0">
                <a:gradFill>
                  <a:gsLst>
                    <a:gs pos="2917">
                      <a:schemeClr val="tx1"/>
                    </a:gs>
                    <a:gs pos="30000">
                      <a:schemeClr val="tx1"/>
                    </a:gs>
                  </a:gsLst>
                  <a:lin ang="5400000" scaled="0"/>
                </a:gradFill>
              </a:rPr>
              <a:t>Windows containers on Azure </a:t>
            </a:r>
            <a:r>
              <a:rPr lang="fr-CA" sz="2000" dirty="0" err="1">
                <a:gradFill>
                  <a:gsLst>
                    <a:gs pos="2917">
                      <a:schemeClr val="tx1"/>
                    </a:gs>
                    <a:gs pos="30000">
                      <a:schemeClr val="tx1"/>
                    </a:gs>
                  </a:gsLst>
                  <a:lin ang="5400000" scaled="0"/>
                </a:gradFill>
              </a:rPr>
              <a:t>VMs</a:t>
            </a:r>
            <a:endParaRPr lang="en-CA" sz="2000" dirty="0" err="1">
              <a:gradFill>
                <a:gsLst>
                  <a:gs pos="2917">
                    <a:schemeClr val="tx1"/>
                  </a:gs>
                  <a:gs pos="30000">
                    <a:schemeClr val="tx1"/>
                  </a:gs>
                </a:gsLst>
                <a:lin ang="5400000" scaled="0"/>
              </a:gradFill>
            </a:endParaRPr>
          </a:p>
        </p:txBody>
      </p:sp>
      <p:sp>
        <p:nvSpPr>
          <p:cNvPr id="64" name="Organigramme : Décision 63">
            <a:extLst>
              <a:ext uri="{FF2B5EF4-FFF2-40B4-BE49-F238E27FC236}">
                <a16:creationId xmlns:a16="http://schemas.microsoft.com/office/drawing/2014/main" id="{5C00A6EA-BEFA-4222-B32C-459394409D5E}"/>
              </a:ext>
            </a:extLst>
          </p:cNvPr>
          <p:cNvSpPr/>
          <p:nvPr/>
        </p:nvSpPr>
        <p:spPr bwMode="auto">
          <a:xfrm rot="16200000">
            <a:off x="1330842" y="3195848"/>
            <a:ext cx="4156130" cy="1183599"/>
          </a:xfrm>
          <a:prstGeom prst="flowChartDecision">
            <a:avLst/>
          </a:prstGeom>
          <a:solidFill>
            <a:schemeClr val="accent2"/>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CA" sz="2000" b="1" dirty="0">
                <a:solidFill>
                  <a:schemeClr val="bg1"/>
                </a:solidFill>
                <a:ea typeface="Segoe UI" pitchFamily="34" charset="0"/>
                <a:cs typeface="Segoe UI" pitchFamily="34" charset="0"/>
              </a:rPr>
              <a:t>Dependencies</a:t>
            </a:r>
          </a:p>
        </p:txBody>
      </p:sp>
      <p:sp>
        <p:nvSpPr>
          <p:cNvPr id="92" name="Rectangle 91">
            <a:extLst>
              <a:ext uri="{FF2B5EF4-FFF2-40B4-BE49-F238E27FC236}">
                <a16:creationId xmlns:a16="http://schemas.microsoft.com/office/drawing/2014/main" id="{E19AD8C0-C8F7-474D-8382-B38C7138DBD0}"/>
              </a:ext>
            </a:extLst>
          </p:cNvPr>
          <p:cNvSpPr/>
          <p:nvPr/>
        </p:nvSpPr>
        <p:spPr>
          <a:xfrm>
            <a:off x="7853133" y="4085749"/>
            <a:ext cx="4294958" cy="646331"/>
          </a:xfrm>
          <a:prstGeom prst="rect">
            <a:avLst/>
          </a:prstGeom>
          <a:ln>
            <a:solidFill>
              <a:schemeClr val="tx1"/>
            </a:solidFill>
          </a:ln>
        </p:spPr>
        <p:txBody>
          <a:bodyPr wrap="none">
            <a:spAutoFit/>
          </a:bodyPr>
          <a:lstStyle/>
          <a:p>
            <a:r>
              <a:rPr lang="en-CA" sz="1800" dirty="0">
                <a:solidFill>
                  <a:srgbClr val="000000"/>
                </a:solidFill>
                <a:latin typeface="Segoe UI" panose="020B0502040204020203" pitchFamily="34" charset="0"/>
              </a:rPr>
              <a:t>Windows Containers on Azure Container</a:t>
            </a:r>
          </a:p>
          <a:p>
            <a:r>
              <a:rPr lang="en-CA" sz="1800" dirty="0">
                <a:solidFill>
                  <a:srgbClr val="000000"/>
                </a:solidFill>
                <a:latin typeface="Segoe UI" panose="020B0502040204020203" pitchFamily="34" charset="0"/>
              </a:rPr>
              <a:t>Services (ACS)</a:t>
            </a:r>
            <a:endParaRPr lang="en-CA" dirty="0"/>
          </a:p>
        </p:txBody>
      </p:sp>
      <p:sp>
        <p:nvSpPr>
          <p:cNvPr id="93" name="Rectangle 92">
            <a:extLst>
              <a:ext uri="{FF2B5EF4-FFF2-40B4-BE49-F238E27FC236}">
                <a16:creationId xmlns:a16="http://schemas.microsoft.com/office/drawing/2014/main" id="{29EF4F19-264E-4E0A-98BE-63405BBC9627}"/>
              </a:ext>
            </a:extLst>
          </p:cNvPr>
          <p:cNvSpPr/>
          <p:nvPr/>
        </p:nvSpPr>
        <p:spPr>
          <a:xfrm>
            <a:off x="7897042" y="4788433"/>
            <a:ext cx="4251048" cy="646331"/>
          </a:xfrm>
          <a:prstGeom prst="rect">
            <a:avLst/>
          </a:prstGeom>
          <a:ln>
            <a:solidFill>
              <a:schemeClr val="tx1"/>
            </a:solidFill>
          </a:ln>
        </p:spPr>
        <p:txBody>
          <a:bodyPr wrap="square">
            <a:spAutoFit/>
          </a:bodyPr>
          <a:lstStyle/>
          <a:p>
            <a:r>
              <a:rPr lang="en-US" sz="1800" dirty="0">
                <a:solidFill>
                  <a:srgbClr val="000000"/>
                </a:solidFill>
                <a:latin typeface="Segoe UI" panose="020B0502040204020203" pitchFamily="34" charset="0"/>
              </a:rPr>
              <a:t>Windows Containers on Azure Service </a:t>
            </a:r>
          </a:p>
          <a:p>
            <a:r>
              <a:rPr lang="en-US" sz="1800" dirty="0">
                <a:solidFill>
                  <a:srgbClr val="000000"/>
                </a:solidFill>
                <a:latin typeface="Segoe UI" panose="020B0502040204020203" pitchFamily="34" charset="0"/>
              </a:rPr>
              <a:t>Fabric</a:t>
            </a:r>
            <a:endParaRPr lang="en-CA" dirty="0"/>
          </a:p>
        </p:txBody>
      </p:sp>
      <p:sp>
        <p:nvSpPr>
          <p:cNvPr id="95" name="Rectangle 94">
            <a:extLst>
              <a:ext uri="{FF2B5EF4-FFF2-40B4-BE49-F238E27FC236}">
                <a16:creationId xmlns:a16="http://schemas.microsoft.com/office/drawing/2014/main" id="{A480A334-D2F0-4A4E-B297-B31DA2D51F73}"/>
              </a:ext>
            </a:extLst>
          </p:cNvPr>
          <p:cNvSpPr/>
          <p:nvPr/>
        </p:nvSpPr>
        <p:spPr>
          <a:xfrm>
            <a:off x="6469114" y="4913901"/>
            <a:ext cx="532518" cy="369332"/>
          </a:xfrm>
          <a:prstGeom prst="rect">
            <a:avLst/>
          </a:prstGeom>
        </p:spPr>
        <p:txBody>
          <a:bodyPr wrap="none">
            <a:spAutoFit/>
          </a:bodyPr>
          <a:lstStyle/>
          <a:p>
            <a:r>
              <a:rPr lang="en-CA"/>
              <a:t>NO</a:t>
            </a:r>
            <a:endParaRPr lang="en-CA" dirty="0"/>
          </a:p>
        </p:txBody>
      </p:sp>
      <p:sp>
        <p:nvSpPr>
          <p:cNvPr id="96" name="Rectangle 95">
            <a:extLst>
              <a:ext uri="{FF2B5EF4-FFF2-40B4-BE49-F238E27FC236}">
                <a16:creationId xmlns:a16="http://schemas.microsoft.com/office/drawing/2014/main" id="{0BAFF7E3-FA5B-4A49-A48D-AC6D8EA4EC86}"/>
              </a:ext>
            </a:extLst>
          </p:cNvPr>
          <p:cNvSpPr/>
          <p:nvPr/>
        </p:nvSpPr>
        <p:spPr>
          <a:xfrm>
            <a:off x="3844823" y="3186398"/>
            <a:ext cx="494046" cy="338554"/>
          </a:xfrm>
          <a:prstGeom prst="rect">
            <a:avLst/>
          </a:prstGeom>
        </p:spPr>
        <p:txBody>
          <a:bodyPr wrap="none">
            <a:spAutoFit/>
          </a:bodyPr>
          <a:lstStyle/>
          <a:p>
            <a:r>
              <a:rPr lang="en-CA" sz="1600">
                <a:solidFill>
                  <a:srgbClr val="000000"/>
                </a:solidFill>
                <a:latin typeface="Segoe UI" panose="020B0502040204020203" pitchFamily="34" charset="0"/>
              </a:rPr>
              <a:t>NO</a:t>
            </a:r>
            <a:endParaRPr lang="en-CA" dirty="0"/>
          </a:p>
        </p:txBody>
      </p:sp>
      <p:sp>
        <p:nvSpPr>
          <p:cNvPr id="97" name="Rectangle 96">
            <a:extLst>
              <a:ext uri="{FF2B5EF4-FFF2-40B4-BE49-F238E27FC236}">
                <a16:creationId xmlns:a16="http://schemas.microsoft.com/office/drawing/2014/main" id="{5793D6EE-2029-4ABE-BC48-05BE41C06A68}"/>
              </a:ext>
            </a:extLst>
          </p:cNvPr>
          <p:cNvSpPr/>
          <p:nvPr/>
        </p:nvSpPr>
        <p:spPr>
          <a:xfrm>
            <a:off x="3892380" y="395653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
        <p:nvSpPr>
          <p:cNvPr id="98" name="Rectangle 97">
            <a:extLst>
              <a:ext uri="{FF2B5EF4-FFF2-40B4-BE49-F238E27FC236}">
                <a16:creationId xmlns:a16="http://schemas.microsoft.com/office/drawing/2014/main" id="{1A7D18C8-035A-4A88-A010-A65F4BB01D74}"/>
              </a:ext>
            </a:extLst>
          </p:cNvPr>
          <p:cNvSpPr/>
          <p:nvPr/>
        </p:nvSpPr>
        <p:spPr>
          <a:xfrm>
            <a:off x="6448275" y="4243081"/>
            <a:ext cx="553357" cy="369332"/>
          </a:xfrm>
          <a:prstGeom prst="rect">
            <a:avLst/>
          </a:prstGeom>
        </p:spPr>
        <p:txBody>
          <a:bodyPr wrap="none">
            <a:spAutoFit/>
          </a:bodyPr>
          <a:lstStyle/>
          <a:p>
            <a:r>
              <a:rPr lang="en-CA" sz="1800" dirty="0">
                <a:solidFill>
                  <a:srgbClr val="000000"/>
                </a:solidFill>
                <a:latin typeface="Segoe UI" panose="020B0502040204020203" pitchFamily="34" charset="0"/>
              </a:rPr>
              <a:t>YES</a:t>
            </a:r>
            <a:endParaRPr lang="en-CA" dirty="0"/>
          </a:p>
        </p:txBody>
      </p:sp>
    </p:spTree>
    <p:extLst>
      <p:ext uri="{BB962C8B-B14F-4D97-AF65-F5344CB8AC3E}">
        <p14:creationId xmlns:p14="http://schemas.microsoft.com/office/powerpoint/2010/main" val="31277379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98A9295-1AA8-4DDC-9A25-63769BC7D1CE}"/>
              </a:ext>
            </a:extLst>
          </p:cNvPr>
          <p:cNvSpPr>
            <a:spLocks noGrp="1"/>
          </p:cNvSpPr>
          <p:nvPr>
            <p:ph type="title"/>
          </p:nvPr>
        </p:nvSpPr>
        <p:spPr>
          <a:xfrm>
            <a:off x="585216" y="3033223"/>
            <a:ext cx="5510784" cy="498598"/>
          </a:xfrm>
        </p:spPr>
        <p:txBody>
          <a:bodyPr/>
          <a:lstStyle/>
          <a:p>
            <a:r>
              <a:rPr lang="en-CA" dirty="0"/>
              <a:t>Demo</a:t>
            </a:r>
          </a:p>
        </p:txBody>
      </p:sp>
      <p:sp>
        <p:nvSpPr>
          <p:cNvPr id="4" name="Espace réservé du texte 3">
            <a:extLst>
              <a:ext uri="{FF2B5EF4-FFF2-40B4-BE49-F238E27FC236}">
                <a16:creationId xmlns:a16="http://schemas.microsoft.com/office/drawing/2014/main" id="{98FA9733-77CC-4799-94D6-4C54FAB8BAD7}"/>
              </a:ext>
            </a:extLst>
          </p:cNvPr>
          <p:cNvSpPr>
            <a:spLocks noGrp="1"/>
          </p:cNvSpPr>
          <p:nvPr>
            <p:ph type="body" sz="quarter" idx="12"/>
          </p:nvPr>
        </p:nvSpPr>
        <p:spPr/>
        <p:txBody>
          <a:bodyPr/>
          <a:lstStyle/>
          <a:p>
            <a:r>
              <a:rPr lang="en-US" dirty="0"/>
              <a:t>Deploying Azure Container Instance</a:t>
            </a:r>
          </a:p>
        </p:txBody>
      </p:sp>
    </p:spTree>
    <p:extLst>
      <p:ext uri="{BB962C8B-B14F-4D97-AF65-F5344CB8AC3E}">
        <p14:creationId xmlns:p14="http://schemas.microsoft.com/office/powerpoint/2010/main" val="41679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51E81C4-844B-4146-ACD9-24ECC0267A85}"/>
              </a:ext>
            </a:extLst>
          </p:cNvPr>
          <p:cNvSpPr>
            <a:spLocks noGrp="1"/>
          </p:cNvSpPr>
          <p:nvPr>
            <p:ph type="body" sz="quarter" idx="10"/>
          </p:nvPr>
        </p:nvSpPr>
        <p:spPr>
          <a:xfrm>
            <a:off x="269239" y="1189177"/>
            <a:ext cx="11653523" cy="3223190"/>
          </a:xfrm>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sz="2800" dirty="0"/>
              <a:t>Docker for Windows</a:t>
            </a:r>
          </a:p>
          <a:p>
            <a:r>
              <a:rPr lang="en-US" sz="2800" dirty="0"/>
              <a:t>Docker Tools</a:t>
            </a:r>
          </a:p>
          <a:p>
            <a:pPr marL="0" indent="0">
              <a:buNone/>
            </a:pPr>
            <a:endParaRPr lang="en-CA" dirty="0"/>
          </a:p>
        </p:txBody>
      </p:sp>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443" y="17088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pic>
        <p:nvPicPr>
          <p:cNvPr id="2" name="Image 1">
            <a:extLst>
              <a:ext uri="{FF2B5EF4-FFF2-40B4-BE49-F238E27FC236}">
                <a16:creationId xmlns:a16="http://schemas.microsoft.com/office/drawing/2014/main" id="{66B3009C-72BE-4527-8CD1-3C5214D98B5C}"/>
              </a:ext>
            </a:extLst>
          </p:cNvPr>
          <p:cNvPicPr>
            <a:picLocks noChangeAspect="1"/>
          </p:cNvPicPr>
          <p:nvPr/>
        </p:nvPicPr>
        <p:blipFill>
          <a:blip r:embed="rId5"/>
          <a:stretch>
            <a:fillRect/>
          </a:stretch>
        </p:blipFill>
        <p:spPr>
          <a:xfrm>
            <a:off x="552476" y="3723701"/>
            <a:ext cx="9040016" cy="2810017"/>
          </a:xfrm>
          <a:prstGeom prst="rect">
            <a:avLst/>
          </a:prstGeom>
        </p:spPr>
      </p:pic>
    </p:spTree>
    <p:extLst>
      <p:ext uri="{BB962C8B-B14F-4D97-AF65-F5344CB8AC3E}">
        <p14:creationId xmlns:p14="http://schemas.microsoft.com/office/powerpoint/2010/main" val="41888872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5185A57-A168-49D9-ACAB-7CC7BF4E11BD}"/>
              </a:ext>
            </a:extLst>
          </p:cNvPr>
          <p:cNvSpPr>
            <a:spLocks noGrp="1"/>
          </p:cNvSpPr>
          <p:nvPr>
            <p:ph type="title"/>
          </p:nvPr>
        </p:nvSpPr>
        <p:spPr>
          <a:xfrm>
            <a:off x="588263" y="457200"/>
            <a:ext cx="11018520" cy="1107996"/>
          </a:xfrm>
        </p:spPr>
        <p:txBody>
          <a:bodyPr/>
          <a:lstStyle/>
          <a:p>
            <a:r>
              <a:rPr lang="en-US" dirty="0"/>
              <a:t>Deploy a Modern Applications for Azure Kubernetes Service (AKS)</a:t>
            </a:r>
            <a:endParaRPr lang="en-CA" dirty="0"/>
          </a:p>
        </p:txBody>
      </p:sp>
      <p:pic>
        <p:nvPicPr>
          <p:cNvPr id="4" name="Image 3">
            <a:extLst>
              <a:ext uri="{FF2B5EF4-FFF2-40B4-BE49-F238E27FC236}">
                <a16:creationId xmlns:a16="http://schemas.microsoft.com/office/drawing/2014/main" id="{82FD63B7-2654-44BB-9B3B-536E66F148F2}"/>
              </a:ext>
            </a:extLst>
          </p:cNvPr>
          <p:cNvPicPr>
            <a:picLocks noChangeAspect="1"/>
          </p:cNvPicPr>
          <p:nvPr/>
        </p:nvPicPr>
        <p:blipFill>
          <a:blip r:embed="rId3"/>
          <a:stretch>
            <a:fillRect/>
          </a:stretch>
        </p:blipFill>
        <p:spPr>
          <a:xfrm>
            <a:off x="2979854" y="3449603"/>
            <a:ext cx="1632085" cy="1396450"/>
          </a:xfrm>
          <a:prstGeom prst="rect">
            <a:avLst/>
          </a:prstGeom>
        </p:spPr>
      </p:pic>
      <p:pic>
        <p:nvPicPr>
          <p:cNvPr id="10" name="Image 9">
            <a:extLst>
              <a:ext uri="{FF2B5EF4-FFF2-40B4-BE49-F238E27FC236}">
                <a16:creationId xmlns:a16="http://schemas.microsoft.com/office/drawing/2014/main" id="{C33DA985-B8EE-409B-85DA-0BC142ADDDAF}"/>
              </a:ext>
            </a:extLst>
          </p:cNvPr>
          <p:cNvPicPr>
            <a:picLocks noChangeAspect="1"/>
          </p:cNvPicPr>
          <p:nvPr/>
        </p:nvPicPr>
        <p:blipFill>
          <a:blip r:embed="rId4"/>
          <a:stretch>
            <a:fillRect/>
          </a:stretch>
        </p:blipFill>
        <p:spPr>
          <a:xfrm>
            <a:off x="5593595" y="2624280"/>
            <a:ext cx="1250024" cy="1250024"/>
          </a:xfrm>
          <a:prstGeom prst="rect">
            <a:avLst/>
          </a:prstGeom>
        </p:spPr>
      </p:pic>
      <p:pic>
        <p:nvPicPr>
          <p:cNvPr id="12" name="Image 11">
            <a:extLst>
              <a:ext uri="{FF2B5EF4-FFF2-40B4-BE49-F238E27FC236}">
                <a16:creationId xmlns:a16="http://schemas.microsoft.com/office/drawing/2014/main" id="{7436662E-4970-46C3-B48C-B66824CC6F0E}"/>
              </a:ext>
            </a:extLst>
          </p:cNvPr>
          <p:cNvPicPr>
            <a:picLocks noChangeAspect="1"/>
          </p:cNvPicPr>
          <p:nvPr/>
        </p:nvPicPr>
        <p:blipFill>
          <a:blip r:embed="rId5"/>
          <a:stretch>
            <a:fillRect/>
          </a:stretch>
        </p:blipFill>
        <p:spPr>
          <a:xfrm>
            <a:off x="5531109" y="3806114"/>
            <a:ext cx="1338035" cy="1338035"/>
          </a:xfrm>
          <a:prstGeom prst="rect">
            <a:avLst/>
          </a:prstGeom>
        </p:spPr>
      </p:pic>
      <p:pic>
        <p:nvPicPr>
          <p:cNvPr id="15" name="Image 14">
            <a:extLst>
              <a:ext uri="{FF2B5EF4-FFF2-40B4-BE49-F238E27FC236}">
                <a16:creationId xmlns:a16="http://schemas.microsoft.com/office/drawing/2014/main" id="{85594D59-2176-40C7-A682-D8315B08B9C7}"/>
              </a:ext>
            </a:extLst>
          </p:cNvPr>
          <p:cNvPicPr>
            <a:picLocks noChangeAspect="1"/>
          </p:cNvPicPr>
          <p:nvPr/>
        </p:nvPicPr>
        <p:blipFill>
          <a:blip r:embed="rId6"/>
          <a:stretch>
            <a:fillRect/>
          </a:stretch>
        </p:blipFill>
        <p:spPr>
          <a:xfrm>
            <a:off x="10106148" y="3461719"/>
            <a:ext cx="1587328" cy="1317606"/>
          </a:xfrm>
          <a:prstGeom prst="rect">
            <a:avLst/>
          </a:prstGeom>
        </p:spPr>
      </p:pic>
      <p:sp>
        <p:nvSpPr>
          <p:cNvPr id="16" name="ZoneTexte 15">
            <a:extLst>
              <a:ext uri="{FF2B5EF4-FFF2-40B4-BE49-F238E27FC236}">
                <a16:creationId xmlns:a16="http://schemas.microsoft.com/office/drawing/2014/main" id="{3DB10661-F49C-41B9-9B7D-B5AD602D2863}"/>
              </a:ext>
            </a:extLst>
          </p:cNvPr>
          <p:cNvSpPr txBox="1"/>
          <p:nvPr/>
        </p:nvSpPr>
        <p:spPr>
          <a:xfrm>
            <a:off x="2804070" y="5147219"/>
            <a:ext cx="2223879"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Create and Push images </a:t>
            </a:r>
          </a:p>
          <a:p>
            <a:pPr algn="l"/>
            <a:r>
              <a:rPr lang="en-CA" sz="1600" dirty="0">
                <a:gradFill>
                  <a:gsLst>
                    <a:gs pos="2917">
                      <a:schemeClr val="tx1"/>
                    </a:gs>
                    <a:gs pos="30000">
                      <a:schemeClr val="tx1"/>
                    </a:gs>
                  </a:gsLst>
                  <a:lin ang="5400000" scaled="0"/>
                </a:gradFill>
              </a:rPr>
              <a:t>with docker desktop</a:t>
            </a:r>
          </a:p>
        </p:txBody>
      </p:sp>
      <p:pic>
        <p:nvPicPr>
          <p:cNvPr id="17" name="Image 16">
            <a:extLst>
              <a:ext uri="{FF2B5EF4-FFF2-40B4-BE49-F238E27FC236}">
                <a16:creationId xmlns:a16="http://schemas.microsoft.com/office/drawing/2014/main" id="{70F9A1A3-E8C6-41B8-8E14-FB9FC8570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015" y="3449603"/>
            <a:ext cx="1411134" cy="1400629"/>
          </a:xfrm>
          <a:prstGeom prst="rect">
            <a:avLst/>
          </a:prstGeom>
        </p:spPr>
      </p:pic>
      <p:cxnSp>
        <p:nvCxnSpPr>
          <p:cNvPr id="19" name="Connecteur droit avec flèche 18">
            <a:extLst>
              <a:ext uri="{FF2B5EF4-FFF2-40B4-BE49-F238E27FC236}">
                <a16:creationId xmlns:a16="http://schemas.microsoft.com/office/drawing/2014/main" id="{66365554-F76D-40AE-AC7B-DB0CCFCB920C}"/>
              </a:ext>
            </a:extLst>
          </p:cNvPr>
          <p:cNvCxnSpPr>
            <a:stCxn id="17" idx="3"/>
            <a:endCxn id="4" idx="1"/>
          </p:cNvCxnSpPr>
          <p:nvPr/>
        </p:nvCxnSpPr>
        <p:spPr>
          <a:xfrm flipV="1">
            <a:off x="1864149" y="4147828"/>
            <a:ext cx="1115705" cy="20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E572788A-6BF0-4D42-AD5F-DC6F20A6D8E4}"/>
              </a:ext>
            </a:extLst>
          </p:cNvPr>
          <p:cNvCxnSpPr>
            <a:stCxn id="4" idx="3"/>
          </p:cNvCxnSpPr>
          <p:nvPr/>
        </p:nvCxnSpPr>
        <p:spPr>
          <a:xfrm>
            <a:off x="4611939" y="4147828"/>
            <a:ext cx="995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9B1E907-1274-4758-842E-153E984B4EF0}"/>
              </a:ext>
            </a:extLst>
          </p:cNvPr>
          <p:cNvCxnSpPr>
            <a:cxnSpLocks/>
          </p:cNvCxnSpPr>
          <p:nvPr/>
        </p:nvCxnSpPr>
        <p:spPr>
          <a:xfrm flipV="1">
            <a:off x="7051319" y="4120522"/>
            <a:ext cx="8798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A9A1ECD4-4C2A-4639-85EB-CCE457FBB05B}"/>
              </a:ext>
            </a:extLst>
          </p:cNvPr>
          <p:cNvCxnSpPr/>
          <p:nvPr/>
        </p:nvCxnSpPr>
        <p:spPr>
          <a:xfrm>
            <a:off x="9226361" y="3949333"/>
            <a:ext cx="76028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E6E37BBF-34B5-41DF-92FD-50DF100A302F}"/>
              </a:ext>
            </a:extLst>
          </p:cNvPr>
          <p:cNvSpPr txBox="1"/>
          <p:nvPr/>
        </p:nvSpPr>
        <p:spPr>
          <a:xfrm>
            <a:off x="5376686" y="5171622"/>
            <a:ext cx="2244910"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Commit Azure Repos</a:t>
            </a:r>
          </a:p>
          <a:p>
            <a:pPr algn="l"/>
            <a:r>
              <a:rPr lang="en-CA" sz="1600" dirty="0">
                <a:gradFill>
                  <a:gsLst>
                    <a:gs pos="2917">
                      <a:schemeClr val="tx1"/>
                    </a:gs>
                    <a:gs pos="30000">
                      <a:schemeClr val="tx1"/>
                    </a:gs>
                  </a:gsLst>
                  <a:lin ang="5400000" scaled="0"/>
                </a:gradFill>
              </a:rPr>
              <a:t>and build Docker images</a:t>
            </a:r>
          </a:p>
        </p:txBody>
      </p:sp>
      <p:sp>
        <p:nvSpPr>
          <p:cNvPr id="30" name="ZoneTexte 29">
            <a:extLst>
              <a:ext uri="{FF2B5EF4-FFF2-40B4-BE49-F238E27FC236}">
                <a16:creationId xmlns:a16="http://schemas.microsoft.com/office/drawing/2014/main" id="{A9533629-5F37-4B6F-A249-F902FFC31D8A}"/>
              </a:ext>
            </a:extLst>
          </p:cNvPr>
          <p:cNvSpPr txBox="1"/>
          <p:nvPr/>
        </p:nvSpPr>
        <p:spPr>
          <a:xfrm>
            <a:off x="7776019" y="5127075"/>
            <a:ext cx="2216569" cy="738664"/>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Push Docker images to </a:t>
            </a:r>
          </a:p>
          <a:p>
            <a:pPr algn="l"/>
            <a:r>
              <a:rPr lang="en-CA" sz="1600" dirty="0">
                <a:gradFill>
                  <a:gsLst>
                    <a:gs pos="2917">
                      <a:schemeClr val="tx1"/>
                    </a:gs>
                    <a:gs pos="30000">
                      <a:schemeClr val="tx1"/>
                    </a:gs>
                  </a:gsLst>
                  <a:lin ang="5400000" scaled="0"/>
                </a:gradFill>
              </a:rPr>
              <a:t>Azure container registry </a:t>
            </a:r>
          </a:p>
          <a:p>
            <a:pPr algn="l"/>
            <a:r>
              <a:rPr lang="en-CA" sz="1600" dirty="0">
                <a:gradFill>
                  <a:gsLst>
                    <a:gs pos="2917">
                      <a:schemeClr val="tx1"/>
                    </a:gs>
                    <a:gs pos="30000">
                      <a:schemeClr val="tx1"/>
                    </a:gs>
                  </a:gsLst>
                  <a:lin ang="5400000" scaled="0"/>
                </a:gradFill>
              </a:rPr>
              <a:t>or Docker Hub</a:t>
            </a:r>
          </a:p>
        </p:txBody>
      </p:sp>
      <p:pic>
        <p:nvPicPr>
          <p:cNvPr id="33" name="Image 32" descr="Une image contenant texte, signe&#10;&#10;Description générée automatiquement">
            <a:extLst>
              <a:ext uri="{FF2B5EF4-FFF2-40B4-BE49-F238E27FC236}">
                <a16:creationId xmlns:a16="http://schemas.microsoft.com/office/drawing/2014/main" id="{3838DC1A-116A-4F2D-89A9-D7EE9BC54F8D}"/>
              </a:ext>
            </a:extLst>
          </p:cNvPr>
          <p:cNvPicPr>
            <a:picLocks noChangeAspect="1"/>
          </p:cNvPicPr>
          <p:nvPr/>
        </p:nvPicPr>
        <p:blipFill>
          <a:blip r:embed="rId8"/>
          <a:stretch>
            <a:fillRect/>
          </a:stretch>
        </p:blipFill>
        <p:spPr>
          <a:xfrm>
            <a:off x="7931129" y="2748765"/>
            <a:ext cx="1250023" cy="1250023"/>
          </a:xfrm>
          <a:prstGeom prst="rect">
            <a:avLst/>
          </a:prstGeom>
        </p:spPr>
      </p:pic>
      <p:pic>
        <p:nvPicPr>
          <p:cNvPr id="34" name="Picture 4" descr="Image result for Docker Hub logo transparent">
            <a:extLst>
              <a:ext uri="{FF2B5EF4-FFF2-40B4-BE49-F238E27FC236}">
                <a16:creationId xmlns:a16="http://schemas.microsoft.com/office/drawing/2014/main" id="{7DD3EE84-CA2C-4996-AA9D-38C9CAC1F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8880" y="3937073"/>
            <a:ext cx="1454447" cy="1242341"/>
          </a:xfrm>
          <a:prstGeom prst="rect">
            <a:avLst/>
          </a:prstGeom>
          <a:noFill/>
          <a:extLst>
            <a:ext uri="{909E8E84-426E-40DD-AFC4-6F175D3DCCD1}">
              <a14:hiddenFill xmlns:a14="http://schemas.microsoft.com/office/drawing/2010/main">
                <a:solidFill>
                  <a:srgbClr val="FFFFFF"/>
                </a:solidFill>
              </a14:hiddenFill>
            </a:ext>
          </a:extLst>
        </p:spPr>
      </p:pic>
      <p:sp>
        <p:nvSpPr>
          <p:cNvPr id="35" name="ZoneTexte 34">
            <a:extLst>
              <a:ext uri="{FF2B5EF4-FFF2-40B4-BE49-F238E27FC236}">
                <a16:creationId xmlns:a16="http://schemas.microsoft.com/office/drawing/2014/main" id="{4BBAE2D9-1FEB-4169-B641-62DB207A660F}"/>
              </a:ext>
            </a:extLst>
          </p:cNvPr>
          <p:cNvSpPr txBox="1"/>
          <p:nvPr/>
        </p:nvSpPr>
        <p:spPr>
          <a:xfrm>
            <a:off x="10231247" y="5127075"/>
            <a:ext cx="1357744" cy="492443"/>
          </a:xfrm>
          <a:prstGeom prst="rect">
            <a:avLst/>
          </a:prstGeom>
          <a:noFill/>
        </p:spPr>
        <p:txBody>
          <a:bodyPr wrap="none" lIns="0" tIns="0" rIns="0" bIns="0" rtlCol="0">
            <a:spAutoFit/>
          </a:bodyPr>
          <a:lstStyle/>
          <a:p>
            <a:pPr algn="l"/>
            <a:r>
              <a:rPr lang="en-CA" sz="1600" dirty="0">
                <a:gradFill>
                  <a:gsLst>
                    <a:gs pos="2917">
                      <a:schemeClr val="tx1"/>
                    </a:gs>
                    <a:gs pos="30000">
                      <a:schemeClr val="tx1"/>
                    </a:gs>
                  </a:gsLst>
                  <a:lin ang="5400000" scaled="0"/>
                </a:gradFill>
              </a:rPr>
              <a:t>Deploy to AKS </a:t>
            </a:r>
          </a:p>
          <a:p>
            <a:pPr algn="l"/>
            <a:endParaRPr lang="en-CA"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114104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0582C12-75E5-41F8-970C-412308E83CC1}"/>
              </a:ext>
            </a:extLst>
          </p:cNvPr>
          <p:cNvSpPr>
            <a:spLocks noGrp="1"/>
          </p:cNvSpPr>
          <p:nvPr>
            <p:ph type="title"/>
          </p:nvPr>
        </p:nvSpPr>
        <p:spPr/>
        <p:txBody>
          <a:bodyPr/>
          <a:lstStyle/>
          <a:p>
            <a:r>
              <a:rPr lang="fr-CA" dirty="0"/>
              <a:t>Agenda</a:t>
            </a:r>
            <a:endParaRPr lang="en-CA" dirty="0"/>
          </a:p>
        </p:txBody>
      </p:sp>
      <p:sp>
        <p:nvSpPr>
          <p:cNvPr id="5" name="Espace réservé du texte 4">
            <a:extLst>
              <a:ext uri="{FF2B5EF4-FFF2-40B4-BE49-F238E27FC236}">
                <a16:creationId xmlns:a16="http://schemas.microsoft.com/office/drawing/2014/main" id="{AFDB1B95-7525-47EF-B556-9F46BBFD74A4}"/>
              </a:ext>
            </a:extLst>
          </p:cNvPr>
          <p:cNvSpPr>
            <a:spLocks noGrp="1"/>
          </p:cNvSpPr>
          <p:nvPr>
            <p:ph type="body" sz="quarter" idx="10"/>
          </p:nvPr>
        </p:nvSpPr>
        <p:spPr>
          <a:xfrm>
            <a:off x="586390" y="1434370"/>
            <a:ext cx="11018520" cy="5084469"/>
          </a:xfrm>
        </p:spPr>
        <p:txBody>
          <a:bodyPr/>
          <a:lstStyle/>
          <a:p>
            <a:r>
              <a:rPr lang="fr-CA" dirty="0"/>
              <a:t>Introduction</a:t>
            </a:r>
          </a:p>
          <a:p>
            <a:r>
              <a:rPr lang="fr-CA" dirty="0"/>
              <a:t>Migration </a:t>
            </a:r>
            <a:r>
              <a:rPr lang="en-US" dirty="0"/>
              <a:t>analysis</a:t>
            </a:r>
          </a:p>
          <a:p>
            <a:r>
              <a:rPr lang="en-US" dirty="0"/>
              <a:t>Cloud Roadmap</a:t>
            </a:r>
          </a:p>
          <a:p>
            <a:r>
              <a:rPr lang="en-CA" dirty="0"/>
              <a:t>App Modernisation with containers</a:t>
            </a:r>
          </a:p>
          <a:p>
            <a:r>
              <a:rPr lang="en-US" dirty="0"/>
              <a:t>Maturity Model for modernizing .NET applications</a:t>
            </a:r>
          </a:p>
          <a:p>
            <a:r>
              <a:rPr lang="en-US" dirty="0"/>
              <a:t>Deploying Azure Container Instance</a:t>
            </a:r>
          </a:p>
          <a:p>
            <a:endParaRPr lang="en-CA" dirty="0"/>
          </a:p>
          <a:p>
            <a:endParaRPr lang="en-CA" dirty="0"/>
          </a:p>
          <a:p>
            <a:endParaRPr lang="en-US" dirty="0"/>
          </a:p>
          <a:p>
            <a:endParaRPr lang="en-CA" dirty="0"/>
          </a:p>
        </p:txBody>
      </p:sp>
    </p:spTree>
    <p:extLst>
      <p:ext uri="{BB962C8B-B14F-4D97-AF65-F5344CB8AC3E}">
        <p14:creationId xmlns:p14="http://schemas.microsoft.com/office/powerpoint/2010/main" val="11938677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Create and Push images </a:t>
            </a:r>
            <a:br>
              <a:rPr lang="en-CA" dirty="0">
                <a:gradFill>
                  <a:gsLst>
                    <a:gs pos="2917">
                      <a:schemeClr val="tx1"/>
                    </a:gs>
                    <a:gs pos="30000">
                      <a:schemeClr val="tx1"/>
                    </a:gs>
                  </a:gsLst>
                  <a:lin ang="5400000" scaled="0"/>
                </a:gradFill>
              </a:rPr>
            </a:br>
            <a:r>
              <a:rPr lang="en-CA" dirty="0">
                <a:gradFill>
                  <a:gsLst>
                    <a:gs pos="2917">
                      <a:schemeClr val="tx1"/>
                    </a:gs>
                    <a:gs pos="30000">
                      <a:schemeClr val="tx1"/>
                    </a:gs>
                  </a:gsLst>
                  <a:lin ang="5400000" scaled="0"/>
                </a:gradFill>
              </a:rPr>
              <a:t>with docker desktop</a:t>
            </a:r>
            <a:endParaRPr lang="en-CA" dirty="0"/>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1</a:t>
            </a:r>
          </a:p>
        </p:txBody>
      </p:sp>
    </p:spTree>
    <p:extLst>
      <p:ext uri="{BB962C8B-B14F-4D97-AF65-F5344CB8AC3E}">
        <p14:creationId xmlns:p14="http://schemas.microsoft.com/office/powerpoint/2010/main" val="9123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Push Docker images </a:t>
            </a:r>
            <a:r>
              <a:rPr lang="en-US" dirty="0">
                <a:gradFill>
                  <a:gsLst>
                    <a:gs pos="2917">
                      <a:schemeClr val="tx1"/>
                    </a:gs>
                    <a:gs pos="30000">
                      <a:schemeClr val="tx1"/>
                    </a:gs>
                  </a:gsLst>
                  <a:lin ang="5400000" scaled="0"/>
                </a:gradFill>
              </a:rPr>
              <a:t>as Azure Web Apps</a:t>
            </a:r>
            <a:endParaRPr lang="en-CA" dirty="0">
              <a:gradFill>
                <a:gsLst>
                  <a:gs pos="2917">
                    <a:schemeClr val="tx1"/>
                  </a:gs>
                  <a:gs pos="30000">
                    <a:schemeClr val="tx1"/>
                  </a:gs>
                </a:gsLst>
                <a:lin ang="5400000" scaled="0"/>
              </a:gradFill>
            </a:endParaRP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a:t>Demo 2</a:t>
            </a:r>
            <a:endParaRPr lang="en-CA" dirty="0"/>
          </a:p>
        </p:txBody>
      </p:sp>
    </p:spTree>
    <p:extLst>
      <p:ext uri="{BB962C8B-B14F-4D97-AF65-F5344CB8AC3E}">
        <p14:creationId xmlns:p14="http://schemas.microsoft.com/office/powerpoint/2010/main" val="8614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036027"/>
            <a:ext cx="5510784" cy="1495794"/>
          </a:xfrm>
        </p:spPr>
        <p:txBody>
          <a:bodyPr/>
          <a:lstStyle/>
          <a:p>
            <a:r>
              <a:rPr lang="en-CA" dirty="0">
                <a:gradFill>
                  <a:gsLst>
                    <a:gs pos="2917">
                      <a:schemeClr val="tx1"/>
                    </a:gs>
                    <a:gs pos="30000">
                      <a:schemeClr val="tx1"/>
                    </a:gs>
                  </a:gsLst>
                  <a:lin ang="5400000" scaled="0"/>
                </a:gradFill>
              </a:rPr>
              <a:t>Push Docker images to </a:t>
            </a:r>
            <a:br>
              <a:rPr lang="en-CA" dirty="0">
                <a:gradFill>
                  <a:gsLst>
                    <a:gs pos="2917">
                      <a:schemeClr val="tx1"/>
                    </a:gs>
                    <a:gs pos="30000">
                      <a:schemeClr val="tx1"/>
                    </a:gs>
                  </a:gsLst>
                  <a:lin ang="5400000" scaled="0"/>
                </a:gradFill>
              </a:rPr>
            </a:br>
            <a:r>
              <a:rPr lang="en-CA" dirty="0">
                <a:gradFill>
                  <a:gsLst>
                    <a:gs pos="2917">
                      <a:schemeClr val="tx1"/>
                    </a:gs>
                    <a:gs pos="30000">
                      <a:schemeClr val="tx1"/>
                    </a:gs>
                  </a:gsLst>
                  <a:lin ang="5400000" scaled="0"/>
                </a:gradFill>
              </a:rPr>
              <a:t>Azure container registry and Docker Hub</a:t>
            </a: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3</a:t>
            </a:r>
          </a:p>
        </p:txBody>
      </p:sp>
    </p:spTree>
    <p:extLst>
      <p:ext uri="{BB962C8B-B14F-4D97-AF65-F5344CB8AC3E}">
        <p14:creationId xmlns:p14="http://schemas.microsoft.com/office/powerpoint/2010/main" val="72708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258CDB99-631F-4CA4-B1F6-CAB3A33ABDE7}"/>
              </a:ext>
            </a:extLst>
          </p:cNvPr>
          <p:cNvSpPr>
            <a:spLocks noGrp="1"/>
          </p:cNvSpPr>
          <p:nvPr>
            <p:ph type="title"/>
          </p:nvPr>
        </p:nvSpPr>
        <p:spPr>
          <a:xfrm>
            <a:off x="585216" y="2534625"/>
            <a:ext cx="5510784" cy="997196"/>
          </a:xfrm>
        </p:spPr>
        <p:txBody>
          <a:bodyPr/>
          <a:lstStyle/>
          <a:p>
            <a:r>
              <a:rPr lang="en-CA" dirty="0">
                <a:gradFill>
                  <a:gsLst>
                    <a:gs pos="2917">
                      <a:schemeClr val="tx1"/>
                    </a:gs>
                    <a:gs pos="30000">
                      <a:schemeClr val="tx1"/>
                    </a:gs>
                  </a:gsLst>
                  <a:lin ang="5400000" scaled="0"/>
                </a:gradFill>
              </a:rPr>
              <a:t>Deploy to AKS in Azure DevOps</a:t>
            </a:r>
          </a:p>
        </p:txBody>
      </p:sp>
      <p:sp>
        <p:nvSpPr>
          <p:cNvPr id="4" name="Espace réservé du texte 3">
            <a:extLst>
              <a:ext uri="{FF2B5EF4-FFF2-40B4-BE49-F238E27FC236}">
                <a16:creationId xmlns:a16="http://schemas.microsoft.com/office/drawing/2014/main" id="{12740CC3-F2F9-4E83-8DCD-7075E9761914}"/>
              </a:ext>
            </a:extLst>
          </p:cNvPr>
          <p:cNvSpPr>
            <a:spLocks noGrp="1"/>
          </p:cNvSpPr>
          <p:nvPr>
            <p:ph type="body" sz="quarter" idx="12"/>
          </p:nvPr>
        </p:nvSpPr>
        <p:spPr>
          <a:xfrm>
            <a:off x="585216" y="3977319"/>
            <a:ext cx="5510784" cy="338554"/>
          </a:xfrm>
        </p:spPr>
        <p:txBody>
          <a:bodyPr/>
          <a:lstStyle/>
          <a:p>
            <a:r>
              <a:rPr lang="en-CA" dirty="0"/>
              <a:t>Demo 4</a:t>
            </a:r>
          </a:p>
        </p:txBody>
      </p:sp>
    </p:spTree>
    <p:extLst>
      <p:ext uri="{BB962C8B-B14F-4D97-AF65-F5344CB8AC3E}">
        <p14:creationId xmlns:p14="http://schemas.microsoft.com/office/powerpoint/2010/main" val="36860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07094F-CFFE-4A2F-9205-67A9680FC931}"/>
              </a:ext>
            </a:extLst>
          </p:cNvPr>
          <p:cNvSpPr/>
          <p:nvPr/>
        </p:nvSpPr>
        <p:spPr bwMode="auto">
          <a:xfrm>
            <a:off x="0" y="1343771"/>
            <a:ext cx="12436475" cy="934291"/>
          </a:xfrm>
          <a:prstGeom prst="rect">
            <a:avLst/>
          </a:prstGeom>
          <a:solidFill>
            <a:srgbClr val="B8B7B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 name="Oval 9">
            <a:extLst>
              <a:ext uri="{FF2B5EF4-FFF2-40B4-BE49-F238E27FC236}">
                <a16:creationId xmlns:a16="http://schemas.microsoft.com/office/drawing/2014/main" id="{838CAC15-6AF1-4D1C-882B-0BFE12CF6106}"/>
              </a:ext>
            </a:extLst>
          </p:cNvPr>
          <p:cNvSpPr/>
          <p:nvPr/>
        </p:nvSpPr>
        <p:spPr bwMode="auto">
          <a:xfrm>
            <a:off x="808036" y="1122683"/>
            <a:ext cx="1376465" cy="1376465"/>
          </a:xfrm>
          <a:prstGeom prst="ellipse">
            <a:avLst/>
          </a:prstGeom>
          <a:solidFill>
            <a:srgbClr val="B8B7B7"/>
          </a:solidFill>
          <a:ln w="76200">
            <a:solidFill>
              <a:srgbClr val="E7A12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E6A2A08-A752-4BBA-8304-9DA5BA1B1A7B}"/>
              </a:ext>
            </a:extLst>
          </p:cNvPr>
          <p:cNvSpPr>
            <a:spLocks noEditPoints="1"/>
          </p:cNvSpPr>
          <p:nvPr/>
        </p:nvSpPr>
        <p:spPr bwMode="auto">
          <a:xfrm>
            <a:off x="1227920" y="1348894"/>
            <a:ext cx="536695" cy="87344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E7A125"/>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sp>
        <p:nvSpPr>
          <p:cNvPr id="8" name="Text Placeholder 4">
            <a:extLst>
              <a:ext uri="{FF2B5EF4-FFF2-40B4-BE49-F238E27FC236}">
                <a16:creationId xmlns:a16="http://schemas.microsoft.com/office/drawing/2014/main" id="{87696344-6F4C-47A0-B00A-E17B461EAB42}"/>
              </a:ext>
            </a:extLst>
          </p:cNvPr>
          <p:cNvSpPr txBox="1">
            <a:spLocks/>
          </p:cNvSpPr>
          <p:nvPr/>
        </p:nvSpPr>
        <p:spPr>
          <a:xfrm>
            <a:off x="1341436" y="3040062"/>
            <a:ext cx="6286279"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dirty="0">
                <a:solidFill>
                  <a:schemeClr val="tx1"/>
                </a:solidFill>
                <a:latin typeface="Segoe UI"/>
              </a:rPr>
              <a:t>Hamida REBAI TRABELSI</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800" dirty="0">
                <a:solidFill>
                  <a:schemeClr val="tx1"/>
                </a:solidFill>
                <a:latin typeface="Segoe UI Light"/>
              </a:rPr>
              <a:t>MVP in Developer Technologies</a:t>
            </a:r>
          </a:p>
          <a:p>
            <a:pPr marL="0" lvl="0" indent="0">
              <a:buNone/>
              <a:defRPr/>
            </a:pPr>
            <a:r>
              <a:rPr lang="en-US" sz="2800" dirty="0">
                <a:latin typeface="Segoe UI Light"/>
              </a:rPr>
              <a:t>. </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Net Consultant</a:t>
            </a:r>
          </a:p>
          <a:p>
            <a:pPr marL="0" lvl="0" indent="0">
              <a:buNone/>
              <a:defRPr/>
            </a:pPr>
            <a:endParaRPr kumimoji="0" lang="en-US" sz="2800" b="0" i="0" u="none" strike="noStrike" kern="1200" cap="none" spc="0" normalizeH="0" baseline="0" noProof="0" dirty="0">
              <a:ln>
                <a:noFill/>
              </a:ln>
              <a:solidFill>
                <a:schemeClr val="tx1"/>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4C0479A-53E5-452E-BBCC-9C451888E845}"/>
              </a:ext>
            </a:extLst>
          </p:cNvPr>
          <p:cNvSpPr/>
          <p:nvPr/>
        </p:nvSpPr>
        <p:spPr>
          <a:xfrm>
            <a:off x="1341436" y="4770576"/>
            <a:ext cx="3395160" cy="1015663"/>
          </a:xfrm>
          <a:prstGeom prst="rect">
            <a:avLst/>
          </a:prstGeom>
        </p:spPr>
        <p:txBody>
          <a:bodyPr wrap="none">
            <a:spAutoFit/>
          </a:bodyPr>
          <a:lstStyle/>
          <a:p>
            <a:pPr lvl="0" defTabSz="932742">
              <a:defRPr/>
            </a:pPr>
            <a:r>
              <a:rPr lang="en-US" sz="2000" dirty="0">
                <a:latin typeface="Segoe UI Light"/>
              </a:rPr>
              <a:t>Twitter: @</a:t>
            </a:r>
            <a:r>
              <a:rPr lang="en-US" sz="2000" dirty="0" err="1">
                <a:latin typeface="Segoe UI Light"/>
              </a:rPr>
              <a:t>rebaihamida</a:t>
            </a:r>
            <a:r>
              <a:rPr lang="en-US" sz="2000" dirty="0">
                <a:latin typeface="Segoe UI Light"/>
              </a:rPr>
              <a:t> </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Light"/>
                <a:ea typeface="+mn-ea"/>
                <a:cs typeface="+mn-cs"/>
              </a:rPr>
              <a:t>Email: </a:t>
            </a:r>
            <a:r>
              <a:rPr kumimoji="0" lang="en-US" sz="2000" b="0" i="0" u="none" strike="noStrike" kern="1200" cap="none" spc="0" normalizeH="0" baseline="0" noProof="0" dirty="0">
                <a:ln>
                  <a:noFill/>
                </a:ln>
                <a:effectLst/>
                <a:uLnTx/>
                <a:uFillTx/>
                <a:latin typeface="Segoe UI Light"/>
                <a:ea typeface="+mn-ea"/>
                <a:cs typeface="+mn-cs"/>
                <a:hlinkClick r:id="rId3"/>
              </a:rPr>
              <a:t>didourebai@gmail.com</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effectLst/>
                <a:uLnTx/>
                <a:uFillTx/>
                <a:latin typeface="Segoe UI Light"/>
                <a:ea typeface="+mn-ea"/>
                <a:cs typeface="+mn-cs"/>
              </a:rPr>
              <a:t>Github</a:t>
            </a:r>
            <a:r>
              <a:rPr kumimoji="0" lang="en-US" sz="2000" b="0" i="0" u="none" strike="noStrike" kern="1200" cap="none" spc="0" normalizeH="0" baseline="0" noProof="0" dirty="0">
                <a:ln>
                  <a:noFill/>
                </a:ln>
                <a:effectLst/>
                <a:uLnTx/>
                <a:uFillTx/>
                <a:latin typeface="Segoe UI Light"/>
                <a:ea typeface="+mn-ea"/>
                <a:cs typeface="+mn-cs"/>
              </a:rPr>
              <a:t>: </a:t>
            </a:r>
          </a:p>
        </p:txBody>
      </p:sp>
      <p:pic>
        <p:nvPicPr>
          <p:cNvPr id="1026" name="Picture 2" descr="Image result for thank you png transparent">
            <a:extLst>
              <a:ext uri="{FF2B5EF4-FFF2-40B4-BE49-F238E27FC236}">
                <a16:creationId xmlns:a16="http://schemas.microsoft.com/office/drawing/2014/main" id="{D17A21E5-F3D6-4E31-954F-B50D663F3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958" y="4848857"/>
            <a:ext cx="4671042" cy="196769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EACD175-C9AC-478D-89DC-84FFA55C3991}"/>
              </a:ext>
            </a:extLst>
          </p:cNvPr>
          <p:cNvPicPr>
            <a:picLocks noChangeAspect="1"/>
          </p:cNvPicPr>
          <p:nvPr/>
        </p:nvPicPr>
        <p:blipFill>
          <a:blip r:embed="rId5"/>
          <a:stretch>
            <a:fillRect/>
          </a:stretch>
        </p:blipFill>
        <p:spPr>
          <a:xfrm>
            <a:off x="8645237" y="960364"/>
            <a:ext cx="2911186" cy="3619575"/>
          </a:xfrm>
          <a:prstGeom prst="rect">
            <a:avLst/>
          </a:prstGeom>
        </p:spPr>
      </p:pic>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lstStyle/>
          <a:p>
            <a:r>
              <a:rPr lang="en-US" dirty="0"/>
              <a:t>Create the initial technical plans.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fr-CA" dirty="0"/>
              <a:t>Introduction</a:t>
            </a:r>
            <a:endParaRPr lang="en-US" dirty="0"/>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lstStyle/>
          <a:p>
            <a:r>
              <a:rPr lang="en-US" dirty="0"/>
              <a:t>Ensure that your workloads will run as expected.</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dirty="0"/>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dirty="0"/>
              <a:t>Perform the migration by limiting the impacts on the company</a:t>
            </a:r>
            <a:endParaRPr lang="en-US" dirty="0">
              <a:cs typeface="Segoe UI"/>
            </a:endParaRPr>
          </a:p>
        </p:txBody>
      </p:sp>
    </p:spTree>
    <p:extLst>
      <p:ext uri="{BB962C8B-B14F-4D97-AF65-F5344CB8AC3E}">
        <p14:creationId xmlns:p14="http://schemas.microsoft.com/office/powerpoint/2010/main" val="28954287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867C22-F899-4EEC-9973-841178D12434}"/>
              </a:ext>
            </a:extLst>
          </p:cNvPr>
          <p:cNvSpPr>
            <a:spLocks noGrp="1"/>
          </p:cNvSpPr>
          <p:nvPr>
            <p:ph type="title"/>
          </p:nvPr>
        </p:nvSpPr>
        <p:spPr/>
        <p:txBody>
          <a:bodyPr/>
          <a:lstStyle/>
          <a:p>
            <a:r>
              <a:rPr lang="fr-CA" dirty="0"/>
              <a:t>Migration </a:t>
            </a:r>
            <a:r>
              <a:rPr lang="en-US" dirty="0"/>
              <a:t>analysis</a:t>
            </a:r>
            <a:endParaRPr lang="en-CA" dirty="0"/>
          </a:p>
        </p:txBody>
      </p:sp>
      <p:pic>
        <p:nvPicPr>
          <p:cNvPr id="7" name="Espace réservé pour une image  6">
            <a:extLst>
              <a:ext uri="{FF2B5EF4-FFF2-40B4-BE49-F238E27FC236}">
                <a16:creationId xmlns:a16="http://schemas.microsoft.com/office/drawing/2014/main" id="{30A8FFFC-D6B8-46F7-9F8D-8551050BFD5C}"/>
              </a:ext>
            </a:extLst>
          </p:cNvPr>
          <p:cNvPicPr>
            <a:picLocks noGrp="1" noChangeAspect="1"/>
          </p:cNvPicPr>
          <p:nvPr>
            <p:ph type="pic" sz="quarter" idx="11"/>
          </p:nvPr>
        </p:nvPicPr>
        <p:blipFill>
          <a:blip r:embed="rId3"/>
          <a:srcRect t="15909" b="15909"/>
          <a:stretch>
            <a:fillRect/>
          </a:stretch>
        </p:blipFill>
        <p:spPr/>
      </p:pic>
    </p:spTree>
    <p:extLst>
      <p:ext uri="{BB962C8B-B14F-4D97-AF65-F5344CB8AC3E}">
        <p14:creationId xmlns:p14="http://schemas.microsoft.com/office/powerpoint/2010/main" val="36667696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7A9365-F65F-4DE6-97B6-6B30430B2BAE}"/>
              </a:ext>
            </a:extLst>
          </p:cNvPr>
          <p:cNvSpPr>
            <a:spLocks noGrp="1"/>
          </p:cNvSpPr>
          <p:nvPr>
            <p:ph type="title"/>
          </p:nvPr>
        </p:nvSpPr>
        <p:spPr/>
        <p:txBody>
          <a:bodyPr/>
          <a:lstStyle/>
          <a:p>
            <a:r>
              <a:rPr lang="fr-CA" dirty="0"/>
              <a:t>Migration </a:t>
            </a:r>
            <a:r>
              <a:rPr lang="en-US" dirty="0"/>
              <a:t>analysis</a:t>
            </a:r>
            <a:endParaRPr lang="en-CA" dirty="0"/>
          </a:p>
        </p:txBody>
      </p:sp>
      <p:sp>
        <p:nvSpPr>
          <p:cNvPr id="3" name="Espace réservé du texte 2">
            <a:extLst>
              <a:ext uri="{FF2B5EF4-FFF2-40B4-BE49-F238E27FC236}">
                <a16:creationId xmlns:a16="http://schemas.microsoft.com/office/drawing/2014/main" id="{56C25309-4C56-4DCF-B96B-BBC81ED59501}"/>
              </a:ext>
            </a:extLst>
          </p:cNvPr>
          <p:cNvSpPr>
            <a:spLocks noGrp="1"/>
          </p:cNvSpPr>
          <p:nvPr>
            <p:ph type="body" sz="quarter" idx="11"/>
          </p:nvPr>
        </p:nvSpPr>
        <p:spPr/>
        <p:txBody>
          <a:bodyPr/>
          <a:lstStyle/>
          <a:p>
            <a:r>
              <a:rPr lang="en-US" dirty="0"/>
              <a:t>The first phase of analysis may be based on a Vision of the Architecture Development Method (ADM) cycle of the Open Group Architecture Framework (TOGAF).</a:t>
            </a:r>
          </a:p>
          <a:p>
            <a:endParaRPr lang="en-CA" dirty="0"/>
          </a:p>
        </p:txBody>
      </p:sp>
      <p:pic>
        <p:nvPicPr>
          <p:cNvPr id="8" name="Image 7">
            <a:extLst>
              <a:ext uri="{FF2B5EF4-FFF2-40B4-BE49-F238E27FC236}">
                <a16:creationId xmlns:a16="http://schemas.microsoft.com/office/drawing/2014/main" id="{19AA70AD-9099-4C72-B2EF-79B18BE355F7}"/>
              </a:ext>
            </a:extLst>
          </p:cNvPr>
          <p:cNvPicPr>
            <a:picLocks noChangeAspect="1"/>
          </p:cNvPicPr>
          <p:nvPr/>
        </p:nvPicPr>
        <p:blipFill>
          <a:blip r:embed="rId3"/>
          <a:stretch>
            <a:fillRect/>
          </a:stretch>
        </p:blipFill>
        <p:spPr>
          <a:xfrm>
            <a:off x="557953" y="5692295"/>
            <a:ext cx="4118611" cy="891453"/>
          </a:xfrm>
          <a:prstGeom prst="rect">
            <a:avLst/>
          </a:prstGeom>
        </p:spPr>
      </p:pic>
      <p:pic>
        <p:nvPicPr>
          <p:cNvPr id="12" name="Image 11">
            <a:extLst>
              <a:ext uri="{FF2B5EF4-FFF2-40B4-BE49-F238E27FC236}">
                <a16:creationId xmlns:a16="http://schemas.microsoft.com/office/drawing/2014/main" id="{165A8449-4170-4D68-BA96-DF4F9AE8B47C}"/>
              </a:ext>
            </a:extLst>
          </p:cNvPr>
          <p:cNvPicPr>
            <a:picLocks noChangeAspect="1"/>
          </p:cNvPicPr>
          <p:nvPr/>
        </p:nvPicPr>
        <p:blipFill>
          <a:blip r:embed="rId4"/>
          <a:stretch>
            <a:fillRect/>
          </a:stretch>
        </p:blipFill>
        <p:spPr>
          <a:xfrm>
            <a:off x="8529851" y="4125036"/>
            <a:ext cx="3319546" cy="3134518"/>
          </a:xfrm>
          <a:prstGeom prst="rect">
            <a:avLst/>
          </a:prstGeom>
        </p:spPr>
      </p:pic>
    </p:spTree>
    <p:extLst>
      <p:ext uri="{BB962C8B-B14F-4D97-AF65-F5344CB8AC3E}">
        <p14:creationId xmlns:p14="http://schemas.microsoft.com/office/powerpoint/2010/main" val="15161865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69AD4F-D50F-4F70-8B78-3F21140A6083}"/>
              </a:ext>
            </a:extLst>
          </p:cNvPr>
          <p:cNvSpPr>
            <a:spLocks noGrp="1"/>
          </p:cNvSpPr>
          <p:nvPr>
            <p:ph type="title"/>
          </p:nvPr>
        </p:nvSpPr>
        <p:spPr/>
        <p:txBody>
          <a:bodyPr/>
          <a:lstStyle/>
          <a:p>
            <a:r>
              <a:rPr lang="fr-CA" dirty="0"/>
              <a:t>TOGAF &amp; </a:t>
            </a:r>
            <a:r>
              <a:rPr lang="en-CA" dirty="0"/>
              <a:t>ADM</a:t>
            </a:r>
          </a:p>
        </p:txBody>
      </p:sp>
      <p:sp>
        <p:nvSpPr>
          <p:cNvPr id="3" name="Espace réservé du texte 2">
            <a:extLst>
              <a:ext uri="{FF2B5EF4-FFF2-40B4-BE49-F238E27FC236}">
                <a16:creationId xmlns:a16="http://schemas.microsoft.com/office/drawing/2014/main" id="{C28063D2-0C55-461D-90A1-41D74A58BEF2}"/>
              </a:ext>
            </a:extLst>
          </p:cNvPr>
          <p:cNvSpPr>
            <a:spLocks noGrp="1"/>
          </p:cNvSpPr>
          <p:nvPr>
            <p:ph type="body" sz="quarter" idx="10"/>
          </p:nvPr>
        </p:nvSpPr>
        <p:spPr>
          <a:xfrm>
            <a:off x="586390" y="1434370"/>
            <a:ext cx="11018520" cy="4222694"/>
          </a:xfrm>
        </p:spPr>
        <p:txBody>
          <a:bodyPr/>
          <a:lstStyle/>
          <a:p>
            <a:r>
              <a:rPr lang="en-US" dirty="0"/>
              <a:t>“The TOGAF standard is a framework for Enterprise Architecture. It may be used freely by any organization wishing to develop an Enterprise Architecture for use within that organization”[1]</a:t>
            </a:r>
          </a:p>
          <a:p>
            <a:endParaRPr lang="en-US" dirty="0"/>
          </a:p>
          <a:p>
            <a:r>
              <a:rPr lang="en-US" dirty="0"/>
              <a:t>The TOGAF Architecture Development Method (ADM) forms the core of TOGAF. </a:t>
            </a:r>
          </a:p>
          <a:p>
            <a:endParaRPr lang="en-US" dirty="0"/>
          </a:p>
          <a:p>
            <a:r>
              <a:rPr lang="en-US" dirty="0"/>
              <a:t>"The Architecture Development Method (ADM) Cycle defines best practices for developing an organization's enterprise architecture.“</a:t>
            </a:r>
          </a:p>
        </p:txBody>
      </p:sp>
      <p:sp>
        <p:nvSpPr>
          <p:cNvPr id="5" name="Rectangle 4">
            <a:extLst>
              <a:ext uri="{FF2B5EF4-FFF2-40B4-BE49-F238E27FC236}">
                <a16:creationId xmlns:a16="http://schemas.microsoft.com/office/drawing/2014/main" id="{CFDD3A69-7631-4ABE-85F7-E68669F05B57}"/>
              </a:ext>
            </a:extLst>
          </p:cNvPr>
          <p:cNvSpPr/>
          <p:nvPr/>
        </p:nvSpPr>
        <p:spPr>
          <a:xfrm>
            <a:off x="253683" y="6400800"/>
            <a:ext cx="6351995" cy="363946"/>
          </a:xfrm>
          <a:prstGeom prst="rect">
            <a:avLst/>
          </a:prstGeom>
        </p:spPr>
        <p:txBody>
          <a:bodyPr wrap="none">
            <a:spAutoFit/>
          </a:bodyPr>
          <a:lstStyle/>
          <a:p>
            <a:r>
              <a:rPr lang="en-CA" dirty="0"/>
              <a:t>[1] https://pubs.opengroup.org/architecture/togaf9-doc/arch/</a:t>
            </a:r>
          </a:p>
        </p:txBody>
      </p:sp>
    </p:spTree>
    <p:extLst>
      <p:ext uri="{BB962C8B-B14F-4D97-AF65-F5344CB8AC3E}">
        <p14:creationId xmlns:p14="http://schemas.microsoft.com/office/powerpoint/2010/main" val="14486860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lstStyle/>
          <a:p>
            <a:r>
              <a:rPr lang="en-US" dirty="0"/>
              <a:t>Build the technical architecture.</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ADM</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lstStyle/>
          <a:p>
            <a:r>
              <a:rPr lang="en-US" dirty="0"/>
              <a:t>Plan the deployment.</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4016752"/>
            <a:ext cx="9419208" cy="430887"/>
          </a:xfrm>
        </p:spPr>
        <p:txBody>
          <a:bodyPr/>
          <a:lstStyle/>
          <a:p>
            <a:r>
              <a:rPr lang="en-US" dirty="0"/>
              <a:t>Implement it.</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5069147"/>
            <a:ext cx="9419208" cy="430887"/>
          </a:xfrm>
        </p:spPr>
        <p:txBody>
          <a:bodyPr/>
          <a:lstStyle/>
          <a:p>
            <a:r>
              <a:rPr lang="en-US" dirty="0"/>
              <a:t>Manage the changes.</a:t>
            </a:r>
          </a:p>
        </p:txBody>
      </p:sp>
    </p:spTree>
    <p:extLst>
      <p:ext uri="{BB962C8B-B14F-4D97-AF65-F5344CB8AC3E}">
        <p14:creationId xmlns:p14="http://schemas.microsoft.com/office/powerpoint/2010/main" val="168917754"/>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2772</TotalTime>
  <Words>4804</Words>
  <Application>Microsoft Office PowerPoint</Application>
  <PresentationFormat>Grand écran</PresentationFormat>
  <Paragraphs>834</Paragraphs>
  <Slides>44</Slides>
  <Notes>40</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44</vt:i4>
      </vt:variant>
    </vt:vector>
  </HeadingPairs>
  <TitlesOfParts>
    <vt:vector size="56" baseType="lpstr">
      <vt:lpstr>Arial</vt:lpstr>
      <vt:lpstr>Calibri</vt:lpstr>
      <vt:lpstr>Consolas</vt:lpstr>
      <vt:lpstr>Segoe UI</vt:lpstr>
      <vt:lpstr>Segoe UI Light</vt:lpstr>
      <vt:lpstr>Segoe UI Semibold</vt:lpstr>
      <vt:lpstr>Segoe UI Semibold (En-têtes)</vt:lpstr>
      <vt:lpstr>Segoe UI Semilight</vt:lpstr>
      <vt:lpstr>Wingdings</vt:lpstr>
      <vt:lpstr>White Template</vt:lpstr>
      <vt:lpstr>Light Gray Template</vt:lpstr>
      <vt:lpstr>Black Template</vt:lpstr>
      <vt:lpstr>Présentation PowerPoint</vt:lpstr>
      <vt:lpstr>Your Cloud Roadmap for Building Apps with Microsoft Azure</vt:lpstr>
      <vt:lpstr>Hamida REBAI TRABELSI  </vt:lpstr>
      <vt:lpstr>Agenda</vt:lpstr>
      <vt:lpstr>Introduction</vt:lpstr>
      <vt:lpstr>Migration analysis</vt:lpstr>
      <vt:lpstr>Migration analysis</vt:lpstr>
      <vt:lpstr>TOGAF &amp; ADM</vt:lpstr>
      <vt:lpstr>ADM</vt:lpstr>
      <vt:lpstr>ADM phases</vt:lpstr>
      <vt:lpstr>Cloud migration phases</vt:lpstr>
      <vt:lpstr>Cloud migration factors</vt:lpstr>
      <vt:lpstr>Cloud migration principles </vt:lpstr>
      <vt:lpstr>Cloud Roadmap Passage to the cloud</vt:lpstr>
      <vt:lpstr>Deployment methods for cloud computing</vt:lpstr>
      <vt:lpstr>Types of Cloud Services</vt:lpstr>
      <vt:lpstr>Separation of Responsibilities in Azure Model</vt:lpstr>
      <vt:lpstr>Cloud migration strategy</vt:lpstr>
      <vt:lpstr>Cloud migration approaches</vt:lpstr>
      <vt:lpstr>Présentation PowerPoint</vt:lpstr>
      <vt:lpstr>Présentation PowerPoint</vt:lpstr>
      <vt:lpstr>The journey to the cloud</vt:lpstr>
      <vt:lpstr>How do containers help in app modernization? </vt:lpstr>
      <vt:lpstr>Présentation PowerPoint</vt:lpstr>
      <vt:lpstr>Containers</vt:lpstr>
      <vt:lpstr>Containers in Azure: a complete Set of Choices </vt:lpstr>
      <vt:lpstr>Container running on Azure</vt:lpstr>
      <vt:lpstr>Orchestrators in Azure</vt:lpstr>
      <vt:lpstr>From container to Orchestrator</vt:lpstr>
      <vt:lpstr>Windows Containers are a strategic way to modernize your existing .NET Framework applications</vt:lpstr>
      <vt:lpstr>Maturity Model for modernizing .NET applications</vt:lpstr>
      <vt:lpstr>Présentation PowerPoint</vt:lpstr>
      <vt:lpstr>Cloud DevOps-Ready - PaaS </vt:lpstr>
      <vt:lpstr>Cloud DevOps ready – Full PaaS </vt:lpstr>
      <vt:lpstr>Azure Database Migration Service</vt:lpstr>
      <vt:lpstr>.NET migration alternative and choice</vt:lpstr>
      <vt:lpstr>Demo</vt:lpstr>
      <vt:lpstr>Prerequisites Environment</vt:lpstr>
      <vt:lpstr>Deploy a Modern Applications for Azure Kubernetes Service (AKS)</vt:lpstr>
      <vt:lpstr>Create and Push images  with docker desktop</vt:lpstr>
      <vt:lpstr>Push Docker images as Azure Web Apps</vt:lpstr>
      <vt:lpstr>Push Docker images to  Azure container registry and Docker Hub</vt:lpstr>
      <vt:lpstr>Deploy to AKS in Azure DevOps</vt:lpstr>
      <vt:lpstr>Présentation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Microsoft Ignite The Tour FY20</dc:subject>
  <dc:creator>Hamida REBAÏ</dc:creator>
  <cp:keywords>Microsoft Ignite The Tour FY20</cp:keywords>
  <dc:description/>
  <cp:lastModifiedBy>Hamida REBAÏ</cp:lastModifiedBy>
  <cp:revision>164</cp:revision>
  <dcterms:created xsi:type="dcterms:W3CDTF">2019-11-10T03:39:29Z</dcterms:created>
  <dcterms:modified xsi:type="dcterms:W3CDTF">2020-01-09T14:11:14Z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